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90" r:id="rId2"/>
    <p:sldId id="291" r:id="rId3"/>
    <p:sldId id="292"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Economica" panose="02000506040000020004" pitchFamily="2" charset="0"/>
      <p:regular r:id="rId37"/>
      <p:bold r:id="rId38"/>
      <p:italic r:id="rId39"/>
      <p:boldItalic r:id="rId40"/>
    </p:embeddedFont>
    <p:embeddedFont>
      <p:font typeface="Fira Sans Extra Condensed" panose="020B0503050000020004" pitchFamily="34" charset="0"/>
      <p:regular r:id="rId41"/>
      <p:bold r:id="rId42"/>
      <p:italic r:id="rId43"/>
      <p:boldItalic r:id="rId44"/>
    </p:embeddedFont>
    <p:embeddedFont>
      <p:font typeface="Lato Light" panose="020F0502020204030203" pitchFamily="34" charset="0"/>
      <p:regular r:id="rId45"/>
      <p:bold r:id="rId46"/>
      <p:italic r:id="rId47"/>
      <p:boldItalic r:id="rId48"/>
    </p:embeddedFont>
    <p:embeddedFont>
      <p:font typeface="Open Sans"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LKlLLA+AOi8BkQAipkIo5iF7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599" autoAdjust="0"/>
  </p:normalViewPr>
  <p:slideViewPr>
    <p:cSldViewPr snapToGrid="0">
      <p:cViewPr varScale="1">
        <p:scale>
          <a:sx n="63" d="100"/>
          <a:sy n="63" d="100"/>
        </p:scale>
        <p:origin x="13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b523114713_1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b523114713_1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 COULEURS (détailler)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65 photos, données réelles prises avec le dôme par RTI, partie réfléchissante et autre non, pas spécialistes, on ne reconnaît pas clairement les différents matériaux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un des résultats obtenus, très bonne reconstruction de la réflectance du silex, très proche reel </a:t>
            </a:r>
            <a:r>
              <a:rPr lang="fr">
                <a:solidFill>
                  <a:schemeClr val="dk1"/>
                </a:solidFill>
              </a:rPr>
              <a:t>+ carte de distance entre les 2 images </a:t>
            </a:r>
            <a:endParaRPr>
              <a:solidFill>
                <a:schemeClr val="dk1"/>
              </a:solidFill>
            </a:endParaRPr>
          </a:p>
          <a:p>
            <a:pPr marL="0" lvl="0" indent="0" algn="l" rtl="0">
              <a:lnSpc>
                <a:spcPct val="100000"/>
              </a:lnSpc>
              <a:spcBef>
                <a:spcPts val="0"/>
              </a:spcBef>
              <a:spcAft>
                <a:spcPts val="0"/>
              </a:spcAft>
              <a:buSzPts val="1100"/>
              <a:buNone/>
            </a:pPr>
            <a:r>
              <a:rPr lang="fr">
                <a:solidFill>
                  <a:schemeClr val="dk1"/>
                </a:solidFill>
              </a:rPr>
              <a:t>ombre propre pas retrouvée avec Oren-Nayar : le relief apporte une autre information que celle donnée par la réflection</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b5cf408a6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b5cf408a6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a:solidFill>
                  <a:schemeClr val="dk1"/>
                </a:solidFill>
              </a:rPr>
              <a:t>- rmse (gauche haut) : certaines images erreur très faible (de dessus) / élevée (lumière rasante)</a:t>
            </a:r>
            <a:endParaRPr>
              <a:solidFill>
                <a:schemeClr val="dk1"/>
              </a:solidFill>
            </a:endParaRPr>
          </a:p>
          <a:p>
            <a:pPr marL="0" lvl="0" indent="0" algn="l" rtl="0">
              <a:spcBef>
                <a:spcPts val="0"/>
              </a:spcBef>
              <a:spcAft>
                <a:spcPts val="0"/>
              </a:spcAft>
              <a:buNone/>
            </a:pPr>
            <a:r>
              <a:rPr lang="fr"/>
              <a:t>- rmse mq erreur augmente avec l’angle (gauche bas) : de-dessus pas le top car ombres, mieux à 45° et ensuite se dégrade</a:t>
            </a:r>
            <a:endParaRPr/>
          </a:p>
          <a:p>
            <a:pPr marL="0" lvl="0" indent="0" algn="l" rtl="0">
              <a:spcBef>
                <a:spcPts val="0"/>
              </a:spcBef>
              <a:spcAft>
                <a:spcPts val="0"/>
              </a:spcAft>
              <a:buNone/>
            </a:pPr>
            <a:r>
              <a:rPr lang="fr"/>
              <a:t>- rmse ne baisse pas bcp par rapport au lambertien (sigma = 0) pas de minimum clair (en haut à droite)</a:t>
            </a:r>
            <a:endParaRPr/>
          </a:p>
          <a:p>
            <a:pPr marL="0" lvl="0" indent="0" algn="l" rtl="0">
              <a:spcBef>
                <a:spcPts val="0"/>
              </a:spcBef>
              <a:spcAft>
                <a:spcPts val="0"/>
              </a:spcAft>
              <a:buNone/>
            </a:pPr>
            <a:r>
              <a:rPr lang="fr"/>
              <a:t>- rmse (bas droite) : rmse baisse au fur et à mesure des itérations mais trop peu pour un modèle itératif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
              <a:t>lumière basse -&gt; mauvaise reconstruction et proche de lambertien -&gt; on pense que le modèle a du mal à rendre compte des rayons venant de la réflectance du matériaux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Léo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r>
              <a:rPr lang="fr" sz="1500">
                <a:solidFill>
                  <a:schemeClr val="dk1"/>
                </a:solidFill>
              </a:rPr>
              <a:t>clem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clem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clem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leo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dirty="0"/>
              <a:t>Dans le cadre de cette étude, nous nous intéressons à la caractérisation des matériaux à travers la technique de RTI, qui est une méthode prometteuse d’interpolation par rééclairage dynamique pour l'analyse de surfaces.</a:t>
            </a:r>
            <a:br>
              <a:rPr lang="fr" dirty="0"/>
            </a:br>
            <a:r>
              <a:rPr lang="fr" dirty="0"/>
              <a:t>L'approche traditionnelle de stéréophotométrie, qui repose sur l'utilisation de plusieurs photographies prises sous un même angle mais avec différents éclairages, permet d'estimer l'albédo de la surface. </a:t>
            </a:r>
            <a:br>
              <a:rPr lang="fr" dirty="0"/>
            </a:br>
            <a:r>
              <a:rPr lang="fr" dirty="0"/>
              <a:t>Toutefois, cette technique montre ses limites avec les matériaux brillants, qui ne permet pas de traiter les réflexions spéculaires, considérées comme des anomalies. </a:t>
            </a:r>
            <a:br>
              <a:rPr lang="fr" dirty="0"/>
            </a:br>
            <a:r>
              <a:rPr lang="fr" dirty="0"/>
              <a:t>L'ambition de notre recherche est de dépasser cette limitation en exploitant précisément ces données aberrantes pour révéler d'autres caractéristiques matérielles au-delà du simple albédo.</a:t>
            </a:r>
            <a:endParaRPr dirty="0"/>
          </a:p>
          <a:p>
            <a:pPr marL="0" lvl="0" indent="0" algn="l" rtl="0">
              <a:lnSpc>
                <a:spcPct val="100000"/>
              </a:lnSpc>
              <a:spcBef>
                <a:spcPts val="0"/>
              </a:spcBef>
              <a:spcAft>
                <a:spcPts val="0"/>
              </a:spcAft>
              <a:buSzPts val="1100"/>
              <a:buNone/>
            </a:pPr>
            <a:r>
              <a:rPr lang="fr" dirty="0"/>
              <a:t>Par exemple, ici avec une pierre dont on a pris deux photos sous deux éclairages (a et b) et à droite ça n’est pas une 3e photo réelle mais bien une simulation de l’objet par RTI.</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leo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leo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leo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clem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clem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clem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clem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clem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Autre modèle : Ward</a:t>
            </a:r>
            <a:endParaRPr/>
          </a:p>
          <a:p>
            <a:pPr marL="0" lvl="0" indent="0" algn="l" rtl="0">
              <a:lnSpc>
                <a:spcPct val="100000"/>
              </a:lnSpc>
              <a:spcBef>
                <a:spcPts val="0"/>
              </a:spcBef>
              <a:spcAft>
                <a:spcPts val="0"/>
              </a:spcAft>
              <a:buSzPts val="1100"/>
              <a:buNone/>
            </a:pPr>
            <a:r>
              <a:rPr lang="fr"/>
              <a:t>L’initialisation de la SVM pourrai être plus optimale et permettrai de généraliser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fr"/>
              <a:t>Rappel </a:t>
            </a:r>
            <a:r>
              <a:rPr lang="fr" dirty="0"/>
              <a:t>: La RTI est une technique d'imagerie numérique qui repose sur la captation d'une série d'images d'un objet placé par ex sous un dôme équipé de sources lumineuses disposées à plusieurs emplacements. Cette configuration permet d’illuminer l’objet sous différents angles.</a:t>
            </a:r>
            <a:br>
              <a:rPr lang="fr" dirty="0"/>
            </a:br>
            <a:r>
              <a:rPr lang="fr" dirty="0"/>
              <a:t>En changeant l'orientation de la source lumineuse pour chaque image, avec une caméra fixe sur le haut du dôme, la technique produit un ensemble de données révélant les caractéristiques de l’objet. Cela peut être utilisé pour modéliser la manière dont la lumière interagit avec la surface de l'objet. On parle de rééclairage dynamique par interpolation.</a:t>
            </a:r>
            <a:endParaRPr dirty="0"/>
          </a:p>
          <a:p>
            <a:pPr marL="0" lvl="0" indent="0" algn="l" rtl="0">
              <a:lnSpc>
                <a:spcPct val="115000"/>
              </a:lnSpc>
              <a:spcBef>
                <a:spcPts val="1200"/>
              </a:spcBef>
              <a:spcAft>
                <a:spcPts val="1200"/>
              </a:spcAft>
              <a:buSzPts val="1100"/>
              <a:buNone/>
            </a:pPr>
            <a:r>
              <a:rPr lang="fr" dirty="0"/>
              <a:t>Notre but va être dans un premier tant de modéliser la réflectance des surfaces pour des matériaux brillants. Alexis va donc vous présenter un modèle plus complexe et réaliste que le modèle lambertien.</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1" name="Google Shape;62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1</a:t>
            </a:r>
            <a:r>
              <a:rPr lang="fr" baseline="30000"/>
              <a:t>er</a:t>
            </a:r>
            <a:r>
              <a:rPr lang="fr"/>
              <a:t> terme = diffus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b5cf408a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b5cf408a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b5cf408a6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2b5cf408a69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Ajouter résolution moindres carrés pondérés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EAM nécessite les normales</a:t>
            </a:r>
            <a:endParaRPr/>
          </a:p>
          <a:p>
            <a:pPr marL="0" lvl="0" indent="0" algn="l" rtl="0">
              <a:lnSpc>
                <a:spcPct val="100000"/>
              </a:lnSpc>
              <a:spcBef>
                <a:spcPts val="0"/>
              </a:spcBef>
              <a:spcAft>
                <a:spcPts val="0"/>
              </a:spcAft>
              <a:buSzPts val="1100"/>
              <a:buNone/>
            </a:pPr>
            <a:r>
              <a:rPr lang="fr"/>
              <a:t>RMSE ok avec 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7"/>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37"/>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37"/>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13" name="Google Shape;13;p37"/>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5" name="Google Shape;5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18" name="Google Shape;18;p38"/>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9"/>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2" name="Google Shape;22;p39"/>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3" name="Google Shape;23;p39"/>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a:endParaRPr/>
          </a:p>
        </p:txBody>
      </p:sp>
      <p:sp>
        <p:nvSpPr>
          <p:cNvPr id="24" name="Google Shape;2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4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27" name="Google Shape;27;p4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p4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9" name="Google Shape;29;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a:endParaRPr/>
          </a:p>
        </p:txBody>
      </p:sp>
      <p:sp>
        <p:nvSpPr>
          <p:cNvPr id="32" name="Google Shape;3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4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5" name="Google Shape;35;p42"/>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4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3"/>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0" name="Google Shape;40;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44"/>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 name="Google Shape;43;p4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44"/>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a:endParaRPr/>
          </a:p>
        </p:txBody>
      </p:sp>
      <p:sp>
        <p:nvSpPr>
          <p:cNvPr id="45" name="Google Shape;45;p44"/>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4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7" name="Google Shape;47;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45"/>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3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7" name="Google Shape;7;p36"/>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8" name="Google Shape;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ieeexplore.ieee.org/document/520655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6.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52.gif"/><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3.jp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ieeexplore.ieee.org/document/520655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github.com/amarmeddahi/reflectance-estimation/tree/main" TargetMode="External"/><Relationship Id="rId5" Type="http://schemas.openxmlformats.org/officeDocument/2006/relationships/hyperlink" Target="https://github.com/yqueau/robust_ps" TargetMode="External"/><Relationship Id="rId4" Type="http://schemas.openxmlformats.org/officeDocument/2006/relationships/hyperlink" Target="https://planet-terre.ens-lyon.fr/ressource/harmoniques-spheriques.x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grpSp>
        <p:nvGrpSpPr>
          <p:cNvPr id="57" name="Groupe 56">
            <a:extLst>
              <a:ext uri="{FF2B5EF4-FFF2-40B4-BE49-F238E27FC236}">
                <a16:creationId xmlns:a16="http://schemas.microsoft.com/office/drawing/2014/main" id="{19E16AC0-43D0-0444-82AA-41554DCC5DD8}"/>
              </a:ext>
            </a:extLst>
          </p:cNvPr>
          <p:cNvGrpSpPr/>
          <p:nvPr/>
        </p:nvGrpSpPr>
        <p:grpSpPr>
          <a:xfrm>
            <a:off x="-417933" y="-2522100"/>
            <a:ext cx="9454248" cy="11273558"/>
            <a:chOff x="-557244" y="-3362800"/>
            <a:chExt cx="12605664" cy="15031410"/>
          </a:xfrm>
        </p:grpSpPr>
        <p:pic>
          <p:nvPicPr>
            <p:cNvPr id="5" name="Image 4" descr="Une image contenant Minéral, rocher, quartz&#10;&#10;Description générée automatiquement">
              <a:extLst>
                <a:ext uri="{FF2B5EF4-FFF2-40B4-BE49-F238E27FC236}">
                  <a16:creationId xmlns:a16="http://schemas.microsoft.com/office/drawing/2014/main" id="{F385A0DC-028B-F41B-1661-BB613200E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85875">
              <a:off x="640876" y="2262083"/>
              <a:ext cx="1524734" cy="2175145"/>
            </a:xfrm>
            <a:prstGeom prst="rect">
              <a:avLst/>
            </a:prstGeom>
          </p:spPr>
        </p:pic>
        <p:pic>
          <p:nvPicPr>
            <p:cNvPr id="6" name="Image 5" descr="Une image contenant Minéral, rocher, quartz&#10;&#10;Description générée automatiquement">
              <a:extLst>
                <a:ext uri="{FF2B5EF4-FFF2-40B4-BE49-F238E27FC236}">
                  <a16:creationId xmlns:a16="http://schemas.microsoft.com/office/drawing/2014/main" id="{41154966-5205-82E0-ACBB-C104045C3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5675">
              <a:off x="3012792" y="1810540"/>
              <a:ext cx="930129" cy="1326897"/>
            </a:xfrm>
            <a:prstGeom prst="rect">
              <a:avLst/>
            </a:prstGeom>
          </p:spPr>
        </p:pic>
        <p:pic>
          <p:nvPicPr>
            <p:cNvPr id="7" name="Image 6" descr="Une image contenant Minéral, rocher, quartz&#10;&#10;Description générée automatiquement">
              <a:extLst>
                <a:ext uri="{FF2B5EF4-FFF2-40B4-BE49-F238E27FC236}">
                  <a16:creationId xmlns:a16="http://schemas.microsoft.com/office/drawing/2014/main" id="{0BC5014B-8689-939E-0C1E-DAC9BF72C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85875">
              <a:off x="8299413" y="4000071"/>
              <a:ext cx="1194396" cy="1703894"/>
            </a:xfrm>
            <a:prstGeom prst="rect">
              <a:avLst/>
            </a:prstGeom>
          </p:spPr>
        </p:pic>
        <p:pic>
          <p:nvPicPr>
            <p:cNvPr id="9" name="Image 8" descr="Une image contenant Minéral, nature, rocher, feuille&#10;&#10;Description générée automatiquement">
              <a:extLst>
                <a:ext uri="{FF2B5EF4-FFF2-40B4-BE49-F238E27FC236}">
                  <a16:creationId xmlns:a16="http://schemas.microsoft.com/office/drawing/2014/main" id="{02892806-3B4B-688A-CF67-B91A6867A3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748391">
              <a:off x="2439723" y="4139957"/>
              <a:ext cx="1217877" cy="1783112"/>
            </a:xfrm>
            <a:prstGeom prst="rect">
              <a:avLst/>
            </a:prstGeom>
          </p:spPr>
        </p:pic>
        <p:pic>
          <p:nvPicPr>
            <p:cNvPr id="11" name="Image 10" descr="Une image contenant Minéral, nature, rocher, feuille&#10;&#10;Description générée automatiquement">
              <a:extLst>
                <a:ext uri="{FF2B5EF4-FFF2-40B4-BE49-F238E27FC236}">
                  <a16:creationId xmlns:a16="http://schemas.microsoft.com/office/drawing/2014/main" id="{58012D78-5DEA-CD41-9045-B303ED2B549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91982">
              <a:off x="8031901" y="452579"/>
              <a:ext cx="931927" cy="1364448"/>
            </a:xfrm>
            <a:prstGeom prst="rect">
              <a:avLst/>
            </a:prstGeom>
          </p:spPr>
        </p:pic>
        <p:pic>
          <p:nvPicPr>
            <p:cNvPr id="12" name="Image 11" descr="Une image contenant Minéral, nature, rocher, feuille&#10;&#10;Description générée automatiquement">
              <a:extLst>
                <a:ext uri="{FF2B5EF4-FFF2-40B4-BE49-F238E27FC236}">
                  <a16:creationId xmlns:a16="http://schemas.microsoft.com/office/drawing/2014/main" id="{69C07DED-5F7E-E800-4A67-7984C9CD6D8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778736">
              <a:off x="1901780" y="1211184"/>
              <a:ext cx="721674" cy="1056613"/>
            </a:xfrm>
            <a:prstGeom prst="rect">
              <a:avLst/>
            </a:prstGeom>
          </p:spPr>
        </p:pic>
        <p:pic>
          <p:nvPicPr>
            <p:cNvPr id="13" name="Image 12" descr="Une image contenant Minéral, rocher, quartz&#10;&#10;Description générée automatiquement">
              <a:extLst>
                <a:ext uri="{FF2B5EF4-FFF2-40B4-BE49-F238E27FC236}">
                  <a16:creationId xmlns:a16="http://schemas.microsoft.com/office/drawing/2014/main" id="{295BAF8C-1404-0F0A-9D0A-98DA30EA3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57941">
              <a:off x="3433620" y="5040093"/>
              <a:ext cx="847998" cy="1209731"/>
            </a:xfrm>
            <a:prstGeom prst="rect">
              <a:avLst/>
            </a:prstGeom>
          </p:spPr>
        </p:pic>
        <p:pic>
          <p:nvPicPr>
            <p:cNvPr id="14" name="Image 13" descr="Une image contenant Minéral, rocher, quartz&#10;&#10;Description générée automatiquement">
              <a:extLst>
                <a:ext uri="{FF2B5EF4-FFF2-40B4-BE49-F238E27FC236}">
                  <a16:creationId xmlns:a16="http://schemas.microsoft.com/office/drawing/2014/main" id="{D02B96E8-2864-5DBE-4EDF-4391D50BD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802845">
              <a:off x="1174776" y="5498460"/>
              <a:ext cx="640609" cy="913876"/>
            </a:xfrm>
            <a:prstGeom prst="rect">
              <a:avLst/>
            </a:prstGeom>
          </p:spPr>
        </p:pic>
        <p:pic>
          <p:nvPicPr>
            <p:cNvPr id="15" name="Image 14" descr="Une image contenant Minéral, rocher, quartz&#10;&#10;Description générée automatiquement">
              <a:extLst>
                <a:ext uri="{FF2B5EF4-FFF2-40B4-BE49-F238E27FC236}">
                  <a16:creationId xmlns:a16="http://schemas.microsoft.com/office/drawing/2014/main" id="{33040122-06DB-59E4-93AE-CA55E1BAB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087340">
              <a:off x="9738336" y="443723"/>
              <a:ext cx="977278" cy="1394159"/>
            </a:xfrm>
            <a:prstGeom prst="rect">
              <a:avLst/>
            </a:prstGeom>
          </p:spPr>
        </p:pic>
        <p:pic>
          <p:nvPicPr>
            <p:cNvPr id="16" name="Image 15" descr="Une image contenant Minéral, rocher, quartz&#10;&#10;Description générée automatiquement">
              <a:extLst>
                <a:ext uri="{FF2B5EF4-FFF2-40B4-BE49-F238E27FC236}">
                  <a16:creationId xmlns:a16="http://schemas.microsoft.com/office/drawing/2014/main" id="{704E2044-55CA-79C3-92A6-F22538C6D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518138">
              <a:off x="836230" y="218189"/>
              <a:ext cx="816344" cy="1164575"/>
            </a:xfrm>
            <a:prstGeom prst="rect">
              <a:avLst/>
            </a:prstGeom>
          </p:spPr>
        </p:pic>
        <p:pic>
          <p:nvPicPr>
            <p:cNvPr id="17" name="Image 16" descr="Une image contenant Minéral, rocher, quartz&#10;&#10;Description générée automatiquement">
              <a:extLst>
                <a:ext uri="{FF2B5EF4-FFF2-40B4-BE49-F238E27FC236}">
                  <a16:creationId xmlns:a16="http://schemas.microsoft.com/office/drawing/2014/main" id="{50051F53-820B-8FF7-F663-6117A35EB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17826">
              <a:off x="11083515" y="2934695"/>
              <a:ext cx="816344" cy="1164575"/>
            </a:xfrm>
            <a:prstGeom prst="rect">
              <a:avLst/>
            </a:prstGeom>
          </p:spPr>
        </p:pic>
        <p:pic>
          <p:nvPicPr>
            <p:cNvPr id="18" name="Image 17" descr="Une image contenant Minéral, nature, rocher, feuille&#10;&#10;Description générée automatiquement">
              <a:extLst>
                <a:ext uri="{FF2B5EF4-FFF2-40B4-BE49-F238E27FC236}">
                  <a16:creationId xmlns:a16="http://schemas.microsoft.com/office/drawing/2014/main" id="{7097BDEF-0119-F3E2-8540-67314308EED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06882">
              <a:off x="10834242" y="3178602"/>
              <a:ext cx="1214178" cy="1777696"/>
            </a:xfrm>
            <a:prstGeom prst="rect">
              <a:avLst/>
            </a:prstGeom>
          </p:spPr>
        </p:pic>
        <p:pic>
          <p:nvPicPr>
            <p:cNvPr id="19" name="Image 18" descr="Une image contenant Minéral, nature, rocher, feuille&#10;&#10;Description générée automatiquement">
              <a:extLst>
                <a:ext uri="{FF2B5EF4-FFF2-40B4-BE49-F238E27FC236}">
                  <a16:creationId xmlns:a16="http://schemas.microsoft.com/office/drawing/2014/main" id="{D9DB46BD-E3C2-FF5F-17A8-EE4FDFB0FAA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06882">
              <a:off x="9706891" y="5023321"/>
              <a:ext cx="1034808" cy="1515078"/>
            </a:xfrm>
            <a:prstGeom prst="rect">
              <a:avLst/>
            </a:prstGeom>
          </p:spPr>
        </p:pic>
        <p:pic>
          <p:nvPicPr>
            <p:cNvPr id="20" name="Image 19" descr="Une image contenant Minéral, nature, rocher, feuille&#10;&#10;Description générée automatiquement">
              <a:extLst>
                <a:ext uri="{FF2B5EF4-FFF2-40B4-BE49-F238E27FC236}">
                  <a16:creationId xmlns:a16="http://schemas.microsoft.com/office/drawing/2014/main" id="{4C7A932B-A7E8-8CD9-6A26-39AB6F8C484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786743">
              <a:off x="11205591" y="370071"/>
              <a:ext cx="696895" cy="1020335"/>
            </a:xfrm>
            <a:prstGeom prst="rect">
              <a:avLst/>
            </a:prstGeom>
          </p:spPr>
        </p:pic>
        <p:pic>
          <p:nvPicPr>
            <p:cNvPr id="21" name="Image 20" descr="Une image contenant Minéral, nature, rocher, feuille&#10;&#10;Description générée automatiquement">
              <a:extLst>
                <a:ext uri="{FF2B5EF4-FFF2-40B4-BE49-F238E27FC236}">
                  <a16:creationId xmlns:a16="http://schemas.microsoft.com/office/drawing/2014/main" id="{FA71FFAF-529D-7852-E095-037399BA8F8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786743">
              <a:off x="448555" y="4786268"/>
              <a:ext cx="696895" cy="1020335"/>
            </a:xfrm>
            <a:prstGeom prst="rect">
              <a:avLst/>
            </a:prstGeom>
          </p:spPr>
        </p:pic>
        <p:pic>
          <p:nvPicPr>
            <p:cNvPr id="24" name="Image 23" descr="Une image contenant Minéral, rocher, quartz&#10;&#10;Description générée automatiquement">
              <a:extLst>
                <a:ext uri="{FF2B5EF4-FFF2-40B4-BE49-F238E27FC236}">
                  <a16:creationId xmlns:a16="http://schemas.microsoft.com/office/drawing/2014/main" id="{7C4A7B04-E87C-30A9-B31B-549AE00D9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6159">
              <a:off x="3928653" y="213176"/>
              <a:ext cx="652883" cy="931385"/>
            </a:xfrm>
            <a:prstGeom prst="rect">
              <a:avLst/>
            </a:prstGeom>
          </p:spPr>
        </p:pic>
        <p:pic>
          <p:nvPicPr>
            <p:cNvPr id="25" name="Image 24" descr="Une image contenant Minéral, rocher, quartz&#10;&#10;Description générée automatiquement">
              <a:extLst>
                <a:ext uri="{FF2B5EF4-FFF2-40B4-BE49-F238E27FC236}">
                  <a16:creationId xmlns:a16="http://schemas.microsoft.com/office/drawing/2014/main" id="{D0847749-1697-DF69-4234-0196DD8A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85875">
              <a:off x="116905" y="7392294"/>
              <a:ext cx="1524734" cy="2175145"/>
            </a:xfrm>
            <a:prstGeom prst="rect">
              <a:avLst/>
            </a:prstGeom>
          </p:spPr>
        </p:pic>
        <p:pic>
          <p:nvPicPr>
            <p:cNvPr id="26" name="Image 25" descr="Une image contenant Minéral, rocher, quartz&#10;&#10;Description générée automatiquement">
              <a:extLst>
                <a:ext uri="{FF2B5EF4-FFF2-40B4-BE49-F238E27FC236}">
                  <a16:creationId xmlns:a16="http://schemas.microsoft.com/office/drawing/2014/main" id="{396026B7-8BBB-3C96-E064-131A39A07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5675">
              <a:off x="2488821" y="6940751"/>
              <a:ext cx="930129" cy="1326897"/>
            </a:xfrm>
            <a:prstGeom prst="rect">
              <a:avLst/>
            </a:prstGeom>
          </p:spPr>
        </p:pic>
        <p:pic>
          <p:nvPicPr>
            <p:cNvPr id="27" name="Image 26" descr="Une image contenant Minéral, rocher, quartz&#10;&#10;Description générée automatiquement">
              <a:extLst>
                <a:ext uri="{FF2B5EF4-FFF2-40B4-BE49-F238E27FC236}">
                  <a16:creationId xmlns:a16="http://schemas.microsoft.com/office/drawing/2014/main" id="{D13B384D-B10C-8346-BE57-7A1220373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85875">
              <a:off x="8450093" y="7415858"/>
              <a:ext cx="1194396" cy="1703894"/>
            </a:xfrm>
            <a:prstGeom prst="rect">
              <a:avLst/>
            </a:prstGeom>
          </p:spPr>
        </p:pic>
        <p:pic>
          <p:nvPicPr>
            <p:cNvPr id="28" name="Image 27" descr="Une image contenant Minéral, nature, rocher, feuille&#10;&#10;Description générée automatiquement">
              <a:extLst>
                <a:ext uri="{FF2B5EF4-FFF2-40B4-BE49-F238E27FC236}">
                  <a16:creationId xmlns:a16="http://schemas.microsoft.com/office/drawing/2014/main" id="{18E3C015-5356-0F2C-B941-75E441805C4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748391">
              <a:off x="1915752" y="9270168"/>
              <a:ext cx="1217877" cy="1783112"/>
            </a:xfrm>
            <a:prstGeom prst="rect">
              <a:avLst/>
            </a:prstGeom>
          </p:spPr>
        </p:pic>
        <p:pic>
          <p:nvPicPr>
            <p:cNvPr id="29" name="Image 28" descr="Une image contenant Minéral, nature, rocher, feuille&#10;&#10;Description générée automatiquement">
              <a:extLst>
                <a:ext uri="{FF2B5EF4-FFF2-40B4-BE49-F238E27FC236}">
                  <a16:creationId xmlns:a16="http://schemas.microsoft.com/office/drawing/2014/main" id="{F72E424C-C98F-18C0-2B5A-32CD963F391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91982">
              <a:off x="7516651" y="6187477"/>
              <a:ext cx="931927" cy="1364448"/>
            </a:xfrm>
            <a:prstGeom prst="rect">
              <a:avLst/>
            </a:prstGeom>
          </p:spPr>
        </p:pic>
        <p:pic>
          <p:nvPicPr>
            <p:cNvPr id="30" name="Image 29" descr="Une image contenant Minéral, nature, rocher, feuille&#10;&#10;Description générée automatiquement">
              <a:extLst>
                <a:ext uri="{FF2B5EF4-FFF2-40B4-BE49-F238E27FC236}">
                  <a16:creationId xmlns:a16="http://schemas.microsoft.com/office/drawing/2014/main" id="{A8B7EB03-452D-C403-2015-D21BB1E118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778736">
              <a:off x="1377809" y="6341395"/>
              <a:ext cx="721674" cy="1056613"/>
            </a:xfrm>
            <a:prstGeom prst="rect">
              <a:avLst/>
            </a:prstGeom>
          </p:spPr>
        </p:pic>
        <p:pic>
          <p:nvPicPr>
            <p:cNvPr id="31" name="Image 30" descr="Une image contenant Minéral, rocher, quartz&#10;&#10;Description générée automatiquement">
              <a:extLst>
                <a:ext uri="{FF2B5EF4-FFF2-40B4-BE49-F238E27FC236}">
                  <a16:creationId xmlns:a16="http://schemas.microsoft.com/office/drawing/2014/main" id="{D03C0A68-E23F-22F1-BB43-C6E46555A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57941">
              <a:off x="2909649" y="10170304"/>
              <a:ext cx="847998" cy="1209731"/>
            </a:xfrm>
            <a:prstGeom prst="rect">
              <a:avLst/>
            </a:prstGeom>
          </p:spPr>
        </p:pic>
        <p:pic>
          <p:nvPicPr>
            <p:cNvPr id="32" name="Image 31" descr="Une image contenant Minéral, rocher, quartz&#10;&#10;Description générée automatiquement">
              <a:extLst>
                <a:ext uri="{FF2B5EF4-FFF2-40B4-BE49-F238E27FC236}">
                  <a16:creationId xmlns:a16="http://schemas.microsoft.com/office/drawing/2014/main" id="{46E404E2-68D9-0320-AB48-2BFD9B62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802845">
              <a:off x="650805" y="10628671"/>
              <a:ext cx="640609" cy="913876"/>
            </a:xfrm>
            <a:prstGeom prst="rect">
              <a:avLst/>
            </a:prstGeom>
          </p:spPr>
        </p:pic>
        <p:pic>
          <p:nvPicPr>
            <p:cNvPr id="33" name="Image 32" descr="Une image contenant Minéral, rocher, quartz&#10;&#10;Description générée automatiquement">
              <a:extLst>
                <a:ext uri="{FF2B5EF4-FFF2-40B4-BE49-F238E27FC236}">
                  <a16:creationId xmlns:a16="http://schemas.microsoft.com/office/drawing/2014/main" id="{94AD6084-8D8E-919F-9458-5A41EA2FD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087340">
              <a:off x="9214365" y="5573934"/>
              <a:ext cx="977278" cy="1394159"/>
            </a:xfrm>
            <a:prstGeom prst="rect">
              <a:avLst/>
            </a:prstGeom>
          </p:spPr>
        </p:pic>
        <p:pic>
          <p:nvPicPr>
            <p:cNvPr id="34" name="Image 33" descr="Une image contenant Minéral, rocher, quartz&#10;&#10;Description générée automatiquement">
              <a:extLst>
                <a:ext uri="{FF2B5EF4-FFF2-40B4-BE49-F238E27FC236}">
                  <a16:creationId xmlns:a16="http://schemas.microsoft.com/office/drawing/2014/main" id="{C4F567BC-CDEF-C58B-468A-B16E0C107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518138">
              <a:off x="312259" y="5348400"/>
              <a:ext cx="816344" cy="1164575"/>
            </a:xfrm>
            <a:prstGeom prst="rect">
              <a:avLst/>
            </a:prstGeom>
          </p:spPr>
        </p:pic>
        <p:pic>
          <p:nvPicPr>
            <p:cNvPr id="35" name="Image 34" descr="Une image contenant Minéral, nature, rocher, feuille&#10;&#10;Description générée automatiquement">
              <a:extLst>
                <a:ext uri="{FF2B5EF4-FFF2-40B4-BE49-F238E27FC236}">
                  <a16:creationId xmlns:a16="http://schemas.microsoft.com/office/drawing/2014/main" id="{9A70B3EC-3E8D-E292-2803-FAB2B063209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06882">
              <a:off x="10310271" y="8308813"/>
              <a:ext cx="1214178" cy="1777696"/>
            </a:xfrm>
            <a:prstGeom prst="rect">
              <a:avLst/>
            </a:prstGeom>
          </p:spPr>
        </p:pic>
        <p:pic>
          <p:nvPicPr>
            <p:cNvPr id="36" name="Image 35" descr="Une image contenant Minéral, nature, rocher, feuille&#10;&#10;Description générée automatiquement">
              <a:extLst>
                <a:ext uri="{FF2B5EF4-FFF2-40B4-BE49-F238E27FC236}">
                  <a16:creationId xmlns:a16="http://schemas.microsoft.com/office/drawing/2014/main" id="{BF7ABC60-069C-B2F5-3FCB-F78AAF1FA6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06882">
              <a:off x="9182920" y="10153532"/>
              <a:ext cx="1034808" cy="1515078"/>
            </a:xfrm>
            <a:prstGeom prst="rect">
              <a:avLst/>
            </a:prstGeom>
          </p:spPr>
        </p:pic>
        <p:pic>
          <p:nvPicPr>
            <p:cNvPr id="37" name="Image 36" descr="Une image contenant Minéral, nature, rocher, feuille&#10;&#10;Description générée automatiquement">
              <a:extLst>
                <a:ext uri="{FF2B5EF4-FFF2-40B4-BE49-F238E27FC236}">
                  <a16:creationId xmlns:a16="http://schemas.microsoft.com/office/drawing/2014/main" id="{BE4A6E27-192D-2CB2-150D-8D1763C613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786743">
              <a:off x="10681620" y="5500282"/>
              <a:ext cx="696895" cy="1020335"/>
            </a:xfrm>
            <a:prstGeom prst="rect">
              <a:avLst/>
            </a:prstGeom>
          </p:spPr>
        </p:pic>
        <p:pic>
          <p:nvPicPr>
            <p:cNvPr id="38" name="Image 37" descr="Une image contenant Minéral, nature, rocher, feuille&#10;&#10;Description générée automatiquement">
              <a:extLst>
                <a:ext uri="{FF2B5EF4-FFF2-40B4-BE49-F238E27FC236}">
                  <a16:creationId xmlns:a16="http://schemas.microsoft.com/office/drawing/2014/main" id="{081BE111-805E-46A6-A5FA-26740DCABBF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786743">
              <a:off x="-75416" y="9916479"/>
              <a:ext cx="696895" cy="1020335"/>
            </a:xfrm>
            <a:prstGeom prst="rect">
              <a:avLst/>
            </a:prstGeom>
          </p:spPr>
        </p:pic>
        <p:pic>
          <p:nvPicPr>
            <p:cNvPr id="39" name="Image 38" descr="Une image contenant Minéral, rocher, quartz&#10;&#10;Description générée automatiquement">
              <a:extLst>
                <a:ext uri="{FF2B5EF4-FFF2-40B4-BE49-F238E27FC236}">
                  <a16:creationId xmlns:a16="http://schemas.microsoft.com/office/drawing/2014/main" id="{ACF00B28-D7B9-D228-B079-8E1B4FE1C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6159">
              <a:off x="3404682" y="5343387"/>
              <a:ext cx="652883" cy="931385"/>
            </a:xfrm>
            <a:prstGeom prst="rect">
              <a:avLst/>
            </a:prstGeom>
          </p:spPr>
        </p:pic>
        <p:pic>
          <p:nvPicPr>
            <p:cNvPr id="40" name="Image 39" descr="Une image contenant Minéral, rocher, quartz&#10;&#10;Description générée automatiquement">
              <a:extLst>
                <a:ext uri="{FF2B5EF4-FFF2-40B4-BE49-F238E27FC236}">
                  <a16:creationId xmlns:a16="http://schemas.microsoft.com/office/drawing/2014/main" id="{572C4F92-8509-3D7C-FA48-6981CE63D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636578">
              <a:off x="2095833" y="-1148116"/>
              <a:ext cx="1524734" cy="2175145"/>
            </a:xfrm>
            <a:prstGeom prst="rect">
              <a:avLst/>
            </a:prstGeom>
          </p:spPr>
        </p:pic>
        <p:pic>
          <p:nvPicPr>
            <p:cNvPr id="41" name="Image 40" descr="Une image contenant Minéral, rocher, quartz&#10;&#10;Description générée automatiquement">
              <a:extLst>
                <a:ext uri="{FF2B5EF4-FFF2-40B4-BE49-F238E27FC236}">
                  <a16:creationId xmlns:a16="http://schemas.microsoft.com/office/drawing/2014/main" id="{4F08094F-897D-A687-6A2E-01ED322FA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886378">
              <a:off x="2168713" y="-2084051"/>
              <a:ext cx="930129" cy="1326897"/>
            </a:xfrm>
            <a:prstGeom prst="rect">
              <a:avLst/>
            </a:prstGeom>
          </p:spPr>
        </p:pic>
        <p:pic>
          <p:nvPicPr>
            <p:cNvPr id="42" name="Image 41" descr="Une image contenant Minéral, rocher, quartz&#10;&#10;Description générée automatiquement">
              <a:extLst>
                <a:ext uri="{FF2B5EF4-FFF2-40B4-BE49-F238E27FC236}">
                  <a16:creationId xmlns:a16="http://schemas.microsoft.com/office/drawing/2014/main" id="{DF4DF4B0-EE9A-1FA7-9756-F871F9A53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636578">
              <a:off x="7455334" y="105480"/>
              <a:ext cx="1194396" cy="1703894"/>
            </a:xfrm>
            <a:prstGeom prst="rect">
              <a:avLst/>
            </a:prstGeom>
          </p:spPr>
        </p:pic>
        <p:pic>
          <p:nvPicPr>
            <p:cNvPr id="44" name="Image 43" descr="Une image contenant Minéral, nature, rocher, feuille&#10;&#10;Description générée automatiquement">
              <a:extLst>
                <a:ext uri="{FF2B5EF4-FFF2-40B4-BE49-F238E27FC236}">
                  <a16:creationId xmlns:a16="http://schemas.microsoft.com/office/drawing/2014/main" id="{97FF87A9-2964-E9DF-9D50-6793DA4A3C5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942685">
              <a:off x="7196543" y="-2837325"/>
              <a:ext cx="931927" cy="1364448"/>
            </a:xfrm>
            <a:prstGeom prst="rect">
              <a:avLst/>
            </a:prstGeom>
          </p:spPr>
        </p:pic>
        <p:pic>
          <p:nvPicPr>
            <p:cNvPr id="45" name="Image 44" descr="Une image contenant Minéral, nature, rocher, feuille&#10;&#10;Description générée automatiquement">
              <a:extLst>
                <a:ext uri="{FF2B5EF4-FFF2-40B4-BE49-F238E27FC236}">
                  <a16:creationId xmlns:a16="http://schemas.microsoft.com/office/drawing/2014/main" id="{22DCA4C7-7AC9-C467-A33C-3739BAC0146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229439">
              <a:off x="1057701" y="-2683407"/>
              <a:ext cx="721674" cy="1056613"/>
            </a:xfrm>
            <a:prstGeom prst="rect">
              <a:avLst/>
            </a:prstGeom>
          </p:spPr>
        </p:pic>
        <p:pic>
          <p:nvPicPr>
            <p:cNvPr id="47" name="Image 46" descr="Une image contenant Minéral, rocher, quartz&#10;&#10;Description générée automatiquement">
              <a:extLst>
                <a:ext uri="{FF2B5EF4-FFF2-40B4-BE49-F238E27FC236}">
                  <a16:creationId xmlns:a16="http://schemas.microsoft.com/office/drawing/2014/main" id="{825E989D-ACE1-67A3-7B2A-4393D6284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53548">
              <a:off x="330697" y="1603869"/>
              <a:ext cx="640609" cy="913876"/>
            </a:xfrm>
            <a:prstGeom prst="rect">
              <a:avLst/>
            </a:prstGeom>
          </p:spPr>
        </p:pic>
        <p:pic>
          <p:nvPicPr>
            <p:cNvPr id="48" name="Image 47" descr="Une image contenant Minéral, rocher, quartz&#10;&#10;Description générée automatiquement">
              <a:extLst>
                <a:ext uri="{FF2B5EF4-FFF2-40B4-BE49-F238E27FC236}">
                  <a16:creationId xmlns:a16="http://schemas.microsoft.com/office/drawing/2014/main" id="{25F46694-710B-7E59-6291-14BBC9C5F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38043">
              <a:off x="10195108" y="2216038"/>
              <a:ext cx="977278" cy="1394159"/>
            </a:xfrm>
            <a:prstGeom prst="rect">
              <a:avLst/>
            </a:prstGeom>
          </p:spPr>
        </p:pic>
        <p:pic>
          <p:nvPicPr>
            <p:cNvPr id="49" name="Image 48" descr="Une image contenant Minéral, rocher, quartz&#10;&#10;Description générée automatiquement">
              <a:extLst>
                <a:ext uri="{FF2B5EF4-FFF2-40B4-BE49-F238E27FC236}">
                  <a16:creationId xmlns:a16="http://schemas.microsoft.com/office/drawing/2014/main" id="{234F0EA1-53D5-C01D-6E43-14394D48B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68841">
              <a:off x="8753853" y="-1707507"/>
              <a:ext cx="816344" cy="1164575"/>
            </a:xfrm>
            <a:prstGeom prst="rect">
              <a:avLst/>
            </a:prstGeom>
          </p:spPr>
        </p:pic>
        <p:pic>
          <p:nvPicPr>
            <p:cNvPr id="50" name="Image 49" descr="Une image contenant Minéral, nature, rocher, feuille&#10;&#10;Description générée automatiquement">
              <a:extLst>
                <a:ext uri="{FF2B5EF4-FFF2-40B4-BE49-F238E27FC236}">
                  <a16:creationId xmlns:a16="http://schemas.microsoft.com/office/drawing/2014/main" id="{D07B9B91-583A-1CEE-E179-B0FFCD5A65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457585">
              <a:off x="9990163" y="-715989"/>
              <a:ext cx="1214178" cy="1777696"/>
            </a:xfrm>
            <a:prstGeom prst="rect">
              <a:avLst/>
            </a:prstGeom>
          </p:spPr>
        </p:pic>
        <p:pic>
          <p:nvPicPr>
            <p:cNvPr id="51" name="Image 50" descr="Une image contenant Minéral, nature, rocher, feuille&#10;&#10;Description générée automatiquement">
              <a:extLst>
                <a:ext uri="{FF2B5EF4-FFF2-40B4-BE49-F238E27FC236}">
                  <a16:creationId xmlns:a16="http://schemas.microsoft.com/office/drawing/2014/main" id="{AD5933FC-AA1C-22B1-B491-D2B9CE7567A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457585">
              <a:off x="8862812" y="1128730"/>
              <a:ext cx="1034808" cy="1515078"/>
            </a:xfrm>
            <a:prstGeom prst="rect">
              <a:avLst/>
            </a:prstGeom>
          </p:spPr>
        </p:pic>
        <p:pic>
          <p:nvPicPr>
            <p:cNvPr id="52" name="Image 51" descr="Une image contenant Minéral, nature, rocher, feuille&#10;&#10;Description générée automatiquement">
              <a:extLst>
                <a:ext uri="{FF2B5EF4-FFF2-40B4-BE49-F238E27FC236}">
                  <a16:creationId xmlns:a16="http://schemas.microsoft.com/office/drawing/2014/main" id="{255ABDC6-8A0E-E465-DD44-6ED98AD72ED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237446">
              <a:off x="10361512" y="-3524520"/>
              <a:ext cx="696895" cy="1020335"/>
            </a:xfrm>
            <a:prstGeom prst="rect">
              <a:avLst/>
            </a:prstGeom>
          </p:spPr>
        </p:pic>
        <p:pic>
          <p:nvPicPr>
            <p:cNvPr id="53" name="Image 52" descr="Une image contenant Minéral, nature, rocher, feuille&#10;&#10;Description générée automatiquement">
              <a:extLst>
                <a:ext uri="{FF2B5EF4-FFF2-40B4-BE49-F238E27FC236}">
                  <a16:creationId xmlns:a16="http://schemas.microsoft.com/office/drawing/2014/main" id="{C2D1D701-7939-ACED-A021-D3EE588D842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237446">
              <a:off x="-395524" y="891677"/>
              <a:ext cx="696895" cy="1020335"/>
            </a:xfrm>
            <a:prstGeom prst="rect">
              <a:avLst/>
            </a:prstGeom>
          </p:spPr>
        </p:pic>
        <p:pic>
          <p:nvPicPr>
            <p:cNvPr id="54" name="Image 53" descr="Une image contenant Minéral, rocher, quartz&#10;&#10;Description générée automatiquement">
              <a:extLst>
                <a:ext uri="{FF2B5EF4-FFF2-40B4-BE49-F238E27FC236}">
                  <a16:creationId xmlns:a16="http://schemas.microsoft.com/office/drawing/2014/main" id="{2CA0CA7F-25A1-AE71-1000-E62A997B1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426862">
              <a:off x="142346" y="-1480171"/>
              <a:ext cx="652883" cy="931385"/>
            </a:xfrm>
            <a:prstGeom prst="rect">
              <a:avLst/>
            </a:prstGeom>
          </p:spPr>
        </p:pic>
        <p:pic>
          <p:nvPicPr>
            <p:cNvPr id="55" name="Image 54" descr="Une image contenant Minéral, rocher, quartz&#10;&#10;Description générée automatiquement">
              <a:extLst>
                <a:ext uri="{FF2B5EF4-FFF2-40B4-BE49-F238E27FC236}">
                  <a16:creationId xmlns:a16="http://schemas.microsoft.com/office/drawing/2014/main" id="{14257CD3-174D-E390-53BF-E7DE4FC49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78423">
              <a:off x="10974074" y="6933008"/>
              <a:ext cx="847998" cy="1209731"/>
            </a:xfrm>
            <a:prstGeom prst="rect">
              <a:avLst/>
            </a:prstGeom>
          </p:spPr>
        </p:pic>
        <p:pic>
          <p:nvPicPr>
            <p:cNvPr id="56" name="Image 55" descr="Une image contenant Minéral, rocher, quartz&#10;&#10;Description générée automatiquement">
              <a:extLst>
                <a:ext uri="{FF2B5EF4-FFF2-40B4-BE49-F238E27FC236}">
                  <a16:creationId xmlns:a16="http://schemas.microsoft.com/office/drawing/2014/main" id="{DBED5697-56EF-983A-46EF-76B19DB93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57941">
              <a:off x="10259748" y="9253457"/>
              <a:ext cx="847998" cy="1209731"/>
            </a:xfrm>
            <a:prstGeom prst="rect">
              <a:avLst/>
            </a:prstGeom>
          </p:spPr>
        </p:pic>
      </p:grpSp>
      <p:grpSp>
        <p:nvGrpSpPr>
          <p:cNvPr id="82" name="Groupe 81">
            <a:extLst>
              <a:ext uri="{FF2B5EF4-FFF2-40B4-BE49-F238E27FC236}">
                <a16:creationId xmlns:a16="http://schemas.microsoft.com/office/drawing/2014/main" id="{EEB5E899-8FA9-24DF-A4F1-7408F7A0E197}"/>
              </a:ext>
            </a:extLst>
          </p:cNvPr>
          <p:cNvGrpSpPr/>
          <p:nvPr/>
        </p:nvGrpSpPr>
        <p:grpSpPr>
          <a:xfrm>
            <a:off x="-1246051" y="-5607950"/>
            <a:ext cx="11147126" cy="15832432"/>
            <a:chOff x="-1661402" y="-7477267"/>
            <a:chExt cx="14862835" cy="21109909"/>
          </a:xfrm>
        </p:grpSpPr>
        <p:pic>
          <p:nvPicPr>
            <p:cNvPr id="58" name="Image 57" descr="Une image contenant Minéral, rocher, quartz&#10;&#10;Description générée automatiquement">
              <a:extLst>
                <a:ext uri="{FF2B5EF4-FFF2-40B4-BE49-F238E27FC236}">
                  <a16:creationId xmlns:a16="http://schemas.microsoft.com/office/drawing/2014/main" id="{45FD07C4-05C9-080D-A687-BDBC9ADB1FC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157941">
              <a:off x="2112089" y="3439714"/>
              <a:ext cx="2085920" cy="2975717"/>
            </a:xfrm>
            <a:prstGeom prst="rect">
              <a:avLst/>
            </a:prstGeom>
          </p:spPr>
        </p:pic>
        <p:pic>
          <p:nvPicPr>
            <p:cNvPr id="59" name="Image 58" descr="Une image contenant Minéral, rocher, quartz&#10;&#10;Description générée automatiquement">
              <a:extLst>
                <a:ext uri="{FF2B5EF4-FFF2-40B4-BE49-F238E27FC236}">
                  <a16:creationId xmlns:a16="http://schemas.microsoft.com/office/drawing/2014/main" id="{4A477A8E-D9D2-FAED-A8AE-295523272A71}"/>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20310788">
              <a:off x="7297115" y="1309631"/>
              <a:ext cx="1438033" cy="2051459"/>
            </a:xfrm>
            <a:prstGeom prst="rect">
              <a:avLst/>
            </a:prstGeom>
          </p:spPr>
        </p:pic>
        <p:pic>
          <p:nvPicPr>
            <p:cNvPr id="60" name="Image 59" descr="Une image contenant Minéral, rocher, quartz&#10;&#10;Description générée automatiquement">
              <a:extLst>
                <a:ext uri="{FF2B5EF4-FFF2-40B4-BE49-F238E27FC236}">
                  <a16:creationId xmlns:a16="http://schemas.microsoft.com/office/drawing/2014/main" id="{8F12C533-BCC8-0540-20F3-A98980432DFA}"/>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7888726">
              <a:off x="7571466" y="4545324"/>
              <a:ext cx="2515731" cy="3588874"/>
            </a:xfrm>
            <a:prstGeom prst="rect">
              <a:avLst/>
            </a:prstGeom>
          </p:spPr>
        </p:pic>
        <p:pic>
          <p:nvPicPr>
            <p:cNvPr id="61" name="Image 60" descr="Une image contenant Minéral, rocher, quartz&#10;&#10;Description générée automatiquement">
              <a:extLst>
                <a:ext uri="{FF2B5EF4-FFF2-40B4-BE49-F238E27FC236}">
                  <a16:creationId xmlns:a16="http://schemas.microsoft.com/office/drawing/2014/main" id="{850057EB-6100-E71D-DEAD-3BC9C899BA59}"/>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478383">
              <a:off x="1040556" y="116791"/>
              <a:ext cx="1442302" cy="2057549"/>
            </a:xfrm>
            <a:prstGeom prst="rect">
              <a:avLst/>
            </a:prstGeom>
          </p:spPr>
        </p:pic>
        <p:pic>
          <p:nvPicPr>
            <p:cNvPr id="64" name="Image 63" descr="Une image contenant Minéral, nature, rocher, feuille&#10;&#10;Description générée automatiquement">
              <a:extLst>
                <a:ext uri="{FF2B5EF4-FFF2-40B4-BE49-F238E27FC236}">
                  <a16:creationId xmlns:a16="http://schemas.microsoft.com/office/drawing/2014/main" id="{6CA8E6B6-D82B-07EB-0A9A-ACF07B71C928}"/>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20542109">
              <a:off x="2522721" y="-1047841"/>
              <a:ext cx="2324939" cy="3403978"/>
            </a:xfrm>
            <a:prstGeom prst="rect">
              <a:avLst/>
            </a:prstGeom>
          </p:spPr>
        </p:pic>
        <p:pic>
          <p:nvPicPr>
            <p:cNvPr id="65" name="Image 64" descr="Une image contenant Minéral, nature, rocher, feuille&#10;&#10;Description générée automatiquement">
              <a:extLst>
                <a:ext uri="{FF2B5EF4-FFF2-40B4-BE49-F238E27FC236}">
                  <a16:creationId xmlns:a16="http://schemas.microsoft.com/office/drawing/2014/main" id="{D61B7D19-2160-6D0F-613D-C78803341C8A}"/>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414856">
              <a:off x="4929620" y="6202448"/>
              <a:ext cx="1382361" cy="2023935"/>
            </a:xfrm>
            <a:prstGeom prst="rect">
              <a:avLst/>
            </a:prstGeom>
          </p:spPr>
        </p:pic>
        <p:pic>
          <p:nvPicPr>
            <p:cNvPr id="66" name="Image 65" descr="Une image contenant Minéral, nature, rocher, feuille&#10;&#10;Description générée automatiquement">
              <a:extLst>
                <a:ext uri="{FF2B5EF4-FFF2-40B4-BE49-F238E27FC236}">
                  <a16:creationId xmlns:a16="http://schemas.microsoft.com/office/drawing/2014/main" id="{334F17DB-F2A8-D008-4AB1-7A0235EF8FE9}"/>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21317721">
              <a:off x="6026777" y="22463"/>
              <a:ext cx="1004998" cy="1471432"/>
            </a:xfrm>
            <a:prstGeom prst="rect">
              <a:avLst/>
            </a:prstGeom>
          </p:spPr>
        </p:pic>
        <p:pic>
          <p:nvPicPr>
            <p:cNvPr id="67" name="Image 66" descr="Une image contenant Minéral, nature, rocher, feuille&#10;&#10;Description générée automatiquement">
              <a:extLst>
                <a:ext uri="{FF2B5EF4-FFF2-40B4-BE49-F238E27FC236}">
                  <a16:creationId xmlns:a16="http://schemas.microsoft.com/office/drawing/2014/main" id="{2D04DBD7-3958-FEC7-344E-8F750F237EB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84632">
              <a:off x="9282443" y="1347001"/>
              <a:ext cx="1805950" cy="2644117"/>
            </a:xfrm>
            <a:prstGeom prst="rect">
              <a:avLst/>
            </a:prstGeom>
          </p:spPr>
        </p:pic>
        <p:pic>
          <p:nvPicPr>
            <p:cNvPr id="68" name="Image 67" descr="Une image contenant Minéral, rocher, quartz&#10;&#10;Description générée automatiquement">
              <a:extLst>
                <a:ext uri="{FF2B5EF4-FFF2-40B4-BE49-F238E27FC236}">
                  <a16:creationId xmlns:a16="http://schemas.microsoft.com/office/drawing/2014/main" id="{5C721F35-110F-2A2D-ADB9-FB0983972F57}"/>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2705655">
              <a:off x="-1661402" y="8938158"/>
              <a:ext cx="2085920" cy="2975717"/>
            </a:xfrm>
            <a:prstGeom prst="rect">
              <a:avLst/>
            </a:prstGeom>
          </p:spPr>
        </p:pic>
        <p:pic>
          <p:nvPicPr>
            <p:cNvPr id="69" name="Image 68" descr="Une image contenant Minéral, rocher, quartz&#10;&#10;Description générée automatiquement">
              <a:extLst>
                <a:ext uri="{FF2B5EF4-FFF2-40B4-BE49-F238E27FC236}">
                  <a16:creationId xmlns:a16="http://schemas.microsoft.com/office/drawing/2014/main" id="{873E908C-288C-EBB2-73C2-DFFC62B42A51}"/>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0258502">
              <a:off x="3523624" y="6808075"/>
              <a:ext cx="1438033" cy="2051459"/>
            </a:xfrm>
            <a:prstGeom prst="rect">
              <a:avLst/>
            </a:prstGeom>
          </p:spPr>
        </p:pic>
        <p:pic>
          <p:nvPicPr>
            <p:cNvPr id="70" name="Image 69" descr="Une image contenant Minéral, rocher, quartz&#10;&#10;Description générée automatiquement">
              <a:extLst>
                <a:ext uri="{FF2B5EF4-FFF2-40B4-BE49-F238E27FC236}">
                  <a16:creationId xmlns:a16="http://schemas.microsoft.com/office/drawing/2014/main" id="{0D2CE4A7-1406-B28D-02AC-243458A35D0C}"/>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9436440">
              <a:off x="3797975" y="10043768"/>
              <a:ext cx="2515731" cy="3588874"/>
            </a:xfrm>
            <a:prstGeom prst="rect">
              <a:avLst/>
            </a:prstGeom>
          </p:spPr>
        </p:pic>
        <p:pic>
          <p:nvPicPr>
            <p:cNvPr id="71" name="Image 70" descr="Une image contenant Minéral, nature, rocher, feuille&#10;&#10;Description générée automatiquement">
              <a:extLst>
                <a:ext uri="{FF2B5EF4-FFF2-40B4-BE49-F238E27FC236}">
                  <a16:creationId xmlns:a16="http://schemas.microsoft.com/office/drawing/2014/main" id="{987B41E9-28E0-2BBB-781F-EA8F3A784211}"/>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0489823">
              <a:off x="-1250770" y="4450603"/>
              <a:ext cx="2324939" cy="3403978"/>
            </a:xfrm>
            <a:prstGeom prst="rect">
              <a:avLst/>
            </a:prstGeom>
          </p:spPr>
        </p:pic>
        <p:pic>
          <p:nvPicPr>
            <p:cNvPr id="72" name="Image 71" descr="Une image contenant Minéral, nature, rocher, feuille&#10;&#10;Description générée automatiquement">
              <a:extLst>
                <a:ext uri="{FF2B5EF4-FFF2-40B4-BE49-F238E27FC236}">
                  <a16:creationId xmlns:a16="http://schemas.microsoft.com/office/drawing/2014/main" id="{8E85A90D-850B-F2E1-CF48-4549E4BE9658}"/>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962570">
              <a:off x="1517403" y="11112948"/>
              <a:ext cx="1382361" cy="2023935"/>
            </a:xfrm>
            <a:prstGeom prst="rect">
              <a:avLst/>
            </a:prstGeom>
          </p:spPr>
        </p:pic>
        <p:pic>
          <p:nvPicPr>
            <p:cNvPr id="73" name="Image 72" descr="Une image contenant Minéral, nature, rocher, feuille&#10;&#10;Description générée automatiquement">
              <a:extLst>
                <a:ext uri="{FF2B5EF4-FFF2-40B4-BE49-F238E27FC236}">
                  <a16:creationId xmlns:a16="http://schemas.microsoft.com/office/drawing/2014/main" id="{B4FCF50F-B4BE-4ECB-14AC-81CB47E1012C}"/>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1265435">
              <a:off x="2253286" y="5520907"/>
              <a:ext cx="1004998" cy="1471432"/>
            </a:xfrm>
            <a:prstGeom prst="rect">
              <a:avLst/>
            </a:prstGeom>
          </p:spPr>
        </p:pic>
        <p:pic>
          <p:nvPicPr>
            <p:cNvPr id="74" name="Image 73" descr="Une image contenant Minéral, nature, rocher, feuille&#10;&#10;Description générée automatiquement">
              <a:extLst>
                <a:ext uri="{FF2B5EF4-FFF2-40B4-BE49-F238E27FC236}">
                  <a16:creationId xmlns:a16="http://schemas.microsoft.com/office/drawing/2014/main" id="{621F36EB-CCE0-E5BD-DECE-CC74698C3774}"/>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832346">
              <a:off x="5508952" y="6845445"/>
              <a:ext cx="1805950" cy="2644117"/>
            </a:xfrm>
            <a:prstGeom prst="rect">
              <a:avLst/>
            </a:prstGeom>
          </p:spPr>
        </p:pic>
        <p:pic>
          <p:nvPicPr>
            <p:cNvPr id="75" name="Image 74" descr="Une image contenant Minéral, rocher, quartz&#10;&#10;Description générée automatiquement">
              <a:extLst>
                <a:ext uri="{FF2B5EF4-FFF2-40B4-BE49-F238E27FC236}">
                  <a16:creationId xmlns:a16="http://schemas.microsoft.com/office/drawing/2014/main" id="{DA1DF20B-F1BF-3A6D-932B-24FD6ABD1CC7}"/>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2705655">
              <a:off x="4225129" y="-2989712"/>
              <a:ext cx="2085920" cy="2975717"/>
            </a:xfrm>
            <a:prstGeom prst="rect">
              <a:avLst/>
            </a:prstGeom>
          </p:spPr>
        </p:pic>
        <p:pic>
          <p:nvPicPr>
            <p:cNvPr id="76" name="Image 75" descr="Une image contenant Minéral, rocher, quartz&#10;&#10;Description générée automatiquement">
              <a:extLst>
                <a:ext uri="{FF2B5EF4-FFF2-40B4-BE49-F238E27FC236}">
                  <a16:creationId xmlns:a16="http://schemas.microsoft.com/office/drawing/2014/main" id="{B987DF92-C3F9-A04C-B9FC-60E4206F2E14}"/>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0258502">
              <a:off x="9410155" y="-5119795"/>
              <a:ext cx="1438033" cy="2051459"/>
            </a:xfrm>
            <a:prstGeom prst="rect">
              <a:avLst/>
            </a:prstGeom>
          </p:spPr>
        </p:pic>
        <p:pic>
          <p:nvPicPr>
            <p:cNvPr id="77" name="Image 76" descr="Une image contenant Minéral, rocher, quartz&#10;&#10;Description générée automatiquement">
              <a:extLst>
                <a:ext uri="{FF2B5EF4-FFF2-40B4-BE49-F238E27FC236}">
                  <a16:creationId xmlns:a16="http://schemas.microsoft.com/office/drawing/2014/main" id="{3D93E89B-70D6-8BC8-F3E1-44C086ED0825}"/>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9436440">
              <a:off x="9684506" y="-1884102"/>
              <a:ext cx="2515731" cy="3588874"/>
            </a:xfrm>
            <a:prstGeom prst="rect">
              <a:avLst/>
            </a:prstGeom>
          </p:spPr>
        </p:pic>
        <p:pic>
          <p:nvPicPr>
            <p:cNvPr id="78" name="Image 77" descr="Une image contenant Minéral, nature, rocher, feuille&#10;&#10;Description générée automatiquement">
              <a:extLst>
                <a:ext uri="{FF2B5EF4-FFF2-40B4-BE49-F238E27FC236}">
                  <a16:creationId xmlns:a16="http://schemas.microsoft.com/office/drawing/2014/main" id="{DED0A93B-10AF-909E-0959-7552BE025238}"/>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0489823">
              <a:off x="4635761" y="-7477267"/>
              <a:ext cx="2324939" cy="3403978"/>
            </a:xfrm>
            <a:prstGeom prst="rect">
              <a:avLst/>
            </a:prstGeom>
          </p:spPr>
        </p:pic>
        <p:pic>
          <p:nvPicPr>
            <p:cNvPr id="79" name="Image 78" descr="Une image contenant Minéral, nature, rocher, feuille&#10;&#10;Description générée automatiquement">
              <a:extLst>
                <a:ext uri="{FF2B5EF4-FFF2-40B4-BE49-F238E27FC236}">
                  <a16:creationId xmlns:a16="http://schemas.microsoft.com/office/drawing/2014/main" id="{A06CF7CB-F3C6-7779-BE1B-61A0762E739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962570">
              <a:off x="7403934" y="-814922"/>
              <a:ext cx="1382361" cy="2023935"/>
            </a:xfrm>
            <a:prstGeom prst="rect">
              <a:avLst/>
            </a:prstGeom>
          </p:spPr>
        </p:pic>
        <p:pic>
          <p:nvPicPr>
            <p:cNvPr id="80" name="Image 79" descr="Une image contenant Minéral, nature, rocher, feuille&#10;&#10;Description générée automatiquement">
              <a:extLst>
                <a:ext uri="{FF2B5EF4-FFF2-40B4-BE49-F238E27FC236}">
                  <a16:creationId xmlns:a16="http://schemas.microsoft.com/office/drawing/2014/main" id="{3507A96E-0A50-0E09-074F-C7ADB8A7BC29}"/>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1265435">
              <a:off x="8139817" y="-6406963"/>
              <a:ext cx="1004998" cy="1471432"/>
            </a:xfrm>
            <a:prstGeom prst="rect">
              <a:avLst/>
            </a:prstGeom>
          </p:spPr>
        </p:pic>
        <p:pic>
          <p:nvPicPr>
            <p:cNvPr id="81" name="Image 80" descr="Une image contenant Minéral, nature, rocher, feuille&#10;&#10;Description générée automatiquement">
              <a:extLst>
                <a:ext uri="{FF2B5EF4-FFF2-40B4-BE49-F238E27FC236}">
                  <a16:creationId xmlns:a16="http://schemas.microsoft.com/office/drawing/2014/main" id="{479270AA-B4D7-427B-7098-EFB1B60F138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832346">
              <a:off x="11395483" y="-5082425"/>
              <a:ext cx="1805950" cy="2644117"/>
            </a:xfrm>
            <a:prstGeom prst="rect">
              <a:avLst/>
            </a:prstGeom>
          </p:spPr>
        </p:pic>
      </p:grpSp>
      <p:sp>
        <p:nvSpPr>
          <p:cNvPr id="23" name="ZoneTexte 22">
            <a:extLst>
              <a:ext uri="{FF2B5EF4-FFF2-40B4-BE49-F238E27FC236}">
                <a16:creationId xmlns:a16="http://schemas.microsoft.com/office/drawing/2014/main" id="{6EBBF646-4EC3-5C81-EB28-398D253063EA}"/>
              </a:ext>
            </a:extLst>
          </p:cNvPr>
          <p:cNvSpPr txBox="1"/>
          <p:nvPr/>
        </p:nvSpPr>
        <p:spPr>
          <a:xfrm>
            <a:off x="2736706" y="1863256"/>
            <a:ext cx="3571397" cy="1200329"/>
          </a:xfrm>
          <a:prstGeom prst="rect">
            <a:avLst/>
          </a:prstGeom>
          <a:noFill/>
          <a:effectLst>
            <a:outerShdw blurRad="63500" sx="102000" sy="102000" algn="ctr" rotWithShape="0">
              <a:prstClr val="black">
                <a:alpha val="40000"/>
              </a:prstClr>
            </a:outerShdw>
          </a:effectLst>
        </p:spPr>
        <p:txBody>
          <a:bodyPr wrap="square">
            <a:spAutoFit/>
          </a:bodyPr>
          <a:lstStyle/>
          <a:p>
            <a:pPr algn="ctr"/>
            <a:r>
              <a:rPr lang="fr-FR" sz="3600" b="1" dirty="0">
                <a:solidFill>
                  <a:srgbClr val="2E2300"/>
                </a:solidFill>
                <a:effectLst>
                  <a:outerShdw blurRad="50800" dist="38100" dir="5400000" algn="t" rotWithShape="0">
                    <a:prstClr val="black">
                      <a:alpha val="40000"/>
                    </a:prstClr>
                  </a:outerShdw>
                </a:effectLst>
                <a:latin typeface="Economica" panose="02000506040000020004" pitchFamily="2" charset="0"/>
                <a:ea typeface="Lato" panose="020F0502020204030204" pitchFamily="34" charset="0"/>
                <a:cs typeface="Lato" panose="020F0502020204030204" pitchFamily="34" charset="0"/>
              </a:rPr>
              <a:t>Caractérisation des matériaux par RTI</a:t>
            </a:r>
            <a:endParaRPr lang="fr-FR" sz="3600" dirty="0">
              <a:solidFill>
                <a:srgbClr val="2E2300"/>
              </a:solidFill>
              <a:effectLst>
                <a:outerShdw blurRad="50800" dist="38100" dir="5400000" algn="t" rotWithShape="0">
                  <a:prstClr val="black">
                    <a:alpha val="40000"/>
                  </a:prstClr>
                </a:outerShdw>
              </a:effectLst>
              <a:latin typeface="Economica" panose="02000506040000020004" pitchFamily="2" charset="0"/>
              <a:ea typeface="Lato" panose="020F0502020204030204" pitchFamily="34" charset="0"/>
              <a:cs typeface="Lato" panose="020F0502020204030204" pitchFamily="34" charset="0"/>
            </a:endParaRPr>
          </a:p>
        </p:txBody>
      </p:sp>
      <p:sp>
        <p:nvSpPr>
          <p:cNvPr id="2" name="Espace réservé du numéro de diapositive 1">
            <a:extLst>
              <a:ext uri="{FF2B5EF4-FFF2-40B4-BE49-F238E27FC236}">
                <a16:creationId xmlns:a16="http://schemas.microsoft.com/office/drawing/2014/main" id="{ED202FB9-B850-B24F-9740-9BA7840D5F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a:t>
            </a:fld>
            <a:endParaRPr lang="fr-FR"/>
          </a:p>
        </p:txBody>
      </p:sp>
    </p:spTree>
    <p:extLst>
      <p:ext uri="{BB962C8B-B14F-4D97-AF65-F5344CB8AC3E}">
        <p14:creationId xmlns:p14="http://schemas.microsoft.com/office/powerpoint/2010/main" val="3634914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11"/>
          <p:cNvPicPr preferRelativeResize="0"/>
          <p:nvPr/>
        </p:nvPicPr>
        <p:blipFill rotWithShape="1">
          <a:blip r:embed="rId3">
            <a:alphaModFix/>
          </a:blip>
          <a:srcRect/>
          <a:stretch/>
        </p:blipFill>
        <p:spPr>
          <a:xfrm>
            <a:off x="321425" y="2152649"/>
            <a:ext cx="3740324" cy="1275450"/>
          </a:xfrm>
          <a:prstGeom prst="rect">
            <a:avLst/>
          </a:prstGeom>
          <a:noFill/>
          <a:ln>
            <a:noFill/>
          </a:ln>
        </p:spPr>
      </p:pic>
      <p:cxnSp>
        <p:nvCxnSpPr>
          <p:cNvPr id="324" name="Google Shape;324;p11"/>
          <p:cNvCxnSpPr>
            <a:stCxn id="323" idx="3"/>
            <a:endCxn id="325" idx="1"/>
          </p:cNvCxnSpPr>
          <p:nvPr/>
        </p:nvCxnSpPr>
        <p:spPr>
          <a:xfrm rot="10800000" flipH="1">
            <a:off x="4061749" y="1541474"/>
            <a:ext cx="1117200" cy="1248900"/>
          </a:xfrm>
          <a:prstGeom prst="straightConnector1">
            <a:avLst/>
          </a:prstGeom>
          <a:noFill/>
          <a:ln w="28575" cap="flat" cmpd="sng">
            <a:solidFill>
              <a:srgbClr val="FF0000"/>
            </a:solidFill>
            <a:prstDash val="solid"/>
            <a:round/>
            <a:headEnd type="none" w="sm" len="sm"/>
            <a:tailEnd type="stealth" w="med" len="med"/>
          </a:ln>
        </p:spPr>
      </p:cxnSp>
      <p:sp>
        <p:nvSpPr>
          <p:cNvPr id="325" name="Google Shape;325;p11"/>
          <p:cNvSpPr txBox="1"/>
          <p:nvPr/>
        </p:nvSpPr>
        <p:spPr>
          <a:xfrm>
            <a:off x="5178975" y="1137225"/>
            <a:ext cx="4660200" cy="8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Open Sans"/>
                <a:ea typeface="Open Sans"/>
                <a:cs typeface="Open Sans"/>
                <a:sym typeface="Open Sans"/>
              </a:rPr>
              <a:t>Estimation parallèle de </a:t>
            </a:r>
            <a:r>
              <a:rPr lang="fr" sz="1800">
                <a:solidFill>
                  <a:schemeClr val="dk1"/>
                </a:solidFill>
                <a:latin typeface="Open Sans"/>
                <a:ea typeface="Open Sans"/>
                <a:cs typeface="Open Sans"/>
                <a:sym typeface="Open Sans"/>
              </a:rPr>
              <a:t>⍴</a:t>
            </a:r>
            <a:r>
              <a:rPr lang="fr" sz="1800" b="0" i="0" u="none" strike="noStrike" cap="none" baseline="30000">
                <a:solidFill>
                  <a:schemeClr val="dk1"/>
                </a:solidFill>
                <a:latin typeface="Open Sans"/>
                <a:ea typeface="Open Sans"/>
                <a:cs typeface="Open Sans"/>
                <a:sym typeface="Open Sans"/>
              </a:rPr>
              <a:t>k</a:t>
            </a:r>
            <a:r>
              <a:rPr lang="fr" sz="1800" b="0" i="0" u="none" strike="noStrike" cap="none">
                <a:solidFill>
                  <a:schemeClr val="dk1"/>
                </a:solidFill>
                <a:latin typeface="Open Sans"/>
                <a:ea typeface="Open Sans"/>
                <a:cs typeface="Open Sans"/>
                <a:sym typeface="Open Sans"/>
              </a:rPr>
              <a:t>(u,v)</a:t>
            </a: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Open Sans"/>
                <a:ea typeface="Open Sans"/>
                <a:cs typeface="Open Sans"/>
                <a:sym typeface="Open Sans"/>
              </a:rPr>
              <a:t>et de n</a:t>
            </a:r>
            <a:r>
              <a:rPr lang="fr" sz="1800" b="0" i="0" u="none" strike="noStrike" cap="none" baseline="30000">
                <a:solidFill>
                  <a:schemeClr val="dk1"/>
                </a:solidFill>
                <a:latin typeface="Open Sans"/>
                <a:ea typeface="Open Sans"/>
                <a:cs typeface="Open Sans"/>
                <a:sym typeface="Open Sans"/>
              </a:rPr>
              <a:t>k</a:t>
            </a:r>
            <a:r>
              <a:rPr lang="fr" sz="1800" b="0" i="0" u="none" strike="noStrike" cap="none">
                <a:solidFill>
                  <a:schemeClr val="dk1"/>
                </a:solidFill>
                <a:latin typeface="Open Sans"/>
                <a:ea typeface="Open Sans"/>
                <a:cs typeface="Open Sans"/>
                <a:sym typeface="Open Sans"/>
              </a:rPr>
              <a:t>(u,v) à chaque itération</a:t>
            </a:r>
            <a:endParaRPr sz="1800" b="0" i="0" u="none" strike="noStrike" cap="none">
              <a:solidFill>
                <a:schemeClr val="dk1"/>
              </a:solidFill>
              <a:latin typeface="Open Sans"/>
              <a:ea typeface="Open Sans"/>
              <a:cs typeface="Open Sans"/>
              <a:sym typeface="Open Sans"/>
            </a:endParaRPr>
          </a:p>
        </p:txBody>
      </p:sp>
      <p:pic>
        <p:nvPicPr>
          <p:cNvPr id="326" name="Google Shape;326;p11"/>
          <p:cNvPicPr preferRelativeResize="0"/>
          <p:nvPr/>
        </p:nvPicPr>
        <p:blipFill rotWithShape="1">
          <a:blip r:embed="rId4">
            <a:alphaModFix/>
          </a:blip>
          <a:srcRect t="2591"/>
          <a:stretch/>
        </p:blipFill>
        <p:spPr>
          <a:xfrm>
            <a:off x="5391350" y="2571750"/>
            <a:ext cx="2355250" cy="1752800"/>
          </a:xfrm>
          <a:prstGeom prst="rect">
            <a:avLst/>
          </a:prstGeom>
          <a:noFill/>
          <a:ln>
            <a:noFill/>
          </a:ln>
        </p:spPr>
      </p:pic>
      <p:sp>
        <p:nvSpPr>
          <p:cNvPr id="327" name="Google Shape;327;p11"/>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1"/>
          <p:cNvSpPr txBox="1">
            <a:spLocks noGrp="1"/>
          </p:cNvSpPr>
          <p:nvPr>
            <p:ph type="title"/>
          </p:nvPr>
        </p:nvSpPr>
        <p:spPr>
          <a:xfrm>
            <a:off x="1113700" y="302175"/>
            <a:ext cx="7085400" cy="609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fr" sz="3000" b="1">
                <a:solidFill>
                  <a:schemeClr val="lt1"/>
                </a:solidFill>
              </a:rPr>
              <a:t>Estimation du relief et de l’albédo</a:t>
            </a:r>
            <a:endParaRPr sz="3000" b="1">
              <a:solidFill>
                <a:schemeClr val="lt1"/>
              </a:solidFill>
            </a:endParaRPr>
          </a:p>
        </p:txBody>
      </p:sp>
      <p:sp>
        <p:nvSpPr>
          <p:cNvPr id="329" name="Google Shape;32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10</a:t>
            </a:fld>
            <a:endParaRPr/>
          </a:p>
        </p:txBody>
      </p:sp>
      <p:cxnSp>
        <p:nvCxnSpPr>
          <p:cNvPr id="330" name="Google Shape;330;p11"/>
          <p:cNvCxnSpPr>
            <a:stCxn id="323" idx="3"/>
            <a:endCxn id="326" idx="1"/>
          </p:cNvCxnSpPr>
          <p:nvPr/>
        </p:nvCxnSpPr>
        <p:spPr>
          <a:xfrm>
            <a:off x="4061749" y="2790374"/>
            <a:ext cx="1329600" cy="657900"/>
          </a:xfrm>
          <a:prstGeom prst="straightConnector1">
            <a:avLst/>
          </a:prstGeom>
          <a:noFill/>
          <a:ln w="28575" cap="flat" cmpd="sng">
            <a:solidFill>
              <a:srgbClr val="FF0000"/>
            </a:solidFill>
            <a:prstDash val="solid"/>
            <a:round/>
            <a:headEnd type="none" w="sm" len="sm"/>
            <a:tailEnd type="stealth" w="med" len="med"/>
          </a:ln>
        </p:spPr>
      </p:cxnSp>
      <p:sp>
        <p:nvSpPr>
          <p:cNvPr id="331" name="Google Shape;331;p11"/>
          <p:cNvSpPr txBox="1"/>
          <p:nvPr/>
        </p:nvSpPr>
        <p:spPr>
          <a:xfrm>
            <a:off x="4891950" y="4293225"/>
            <a:ext cx="3580500" cy="43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a:solidFill>
                  <a:schemeClr val="dk1"/>
                </a:solidFill>
                <a:latin typeface="Open Sans"/>
                <a:ea typeface="Open Sans"/>
                <a:cs typeface="Open Sans"/>
                <a:sym typeface="Open Sans"/>
              </a:rPr>
              <a:t>Convergence rapide du modèle</a:t>
            </a:r>
            <a:endParaRPr sz="18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12"/>
          <p:cNvPicPr preferRelativeResize="0"/>
          <p:nvPr/>
        </p:nvPicPr>
        <p:blipFill rotWithShape="1">
          <a:blip r:embed="rId3">
            <a:alphaModFix/>
          </a:blip>
          <a:srcRect/>
          <a:stretch/>
        </p:blipFill>
        <p:spPr>
          <a:xfrm>
            <a:off x="581875" y="1640287"/>
            <a:ext cx="5645825" cy="2196100"/>
          </a:xfrm>
          <a:prstGeom prst="rect">
            <a:avLst/>
          </a:prstGeom>
          <a:noFill/>
          <a:ln>
            <a:noFill/>
          </a:ln>
        </p:spPr>
      </p:pic>
      <p:sp>
        <p:nvSpPr>
          <p:cNvPr id="337" name="Google Shape;337;p12"/>
          <p:cNvSpPr txBox="1"/>
          <p:nvPr/>
        </p:nvSpPr>
        <p:spPr>
          <a:xfrm>
            <a:off x="687450" y="3836375"/>
            <a:ext cx="8299500" cy="80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Open Sans"/>
                <a:ea typeface="Open Sans"/>
                <a:cs typeface="Open Sans"/>
                <a:sym typeface="Open Sans"/>
              </a:rPr>
              <a:t>L</a:t>
            </a:r>
            <a:r>
              <a:rPr lang="fr" sz="1800">
                <a:solidFill>
                  <a:schemeClr val="dk1"/>
                </a:solidFill>
                <a:latin typeface="Open Sans"/>
                <a:ea typeface="Open Sans"/>
                <a:cs typeface="Open Sans"/>
                <a:sym typeface="Open Sans"/>
              </a:rPr>
              <a:t>’</a:t>
            </a:r>
            <a:r>
              <a:rPr lang="fr" sz="1800" b="0" i="0" u="none" strike="noStrike" cap="none">
                <a:solidFill>
                  <a:schemeClr val="dk1"/>
                </a:solidFill>
                <a:latin typeface="Open Sans"/>
                <a:ea typeface="Open Sans"/>
                <a:cs typeface="Open Sans"/>
                <a:sym typeface="Open Sans"/>
              </a:rPr>
              <a:t>EAM nécessite la vérité terrain</a:t>
            </a: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Open Sans"/>
                <a:ea typeface="Open Sans"/>
                <a:cs typeface="Open Sans"/>
                <a:sym typeface="Open Sans"/>
              </a:rPr>
              <a:t>On calcule donc plutôt la RMSE dont le min est proche du min de l</a:t>
            </a:r>
            <a:r>
              <a:rPr lang="fr" sz="1800">
                <a:solidFill>
                  <a:schemeClr val="dk1"/>
                </a:solidFill>
                <a:latin typeface="Open Sans"/>
                <a:ea typeface="Open Sans"/>
                <a:cs typeface="Open Sans"/>
                <a:sym typeface="Open Sans"/>
              </a:rPr>
              <a:t>’EAM</a:t>
            </a: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100"/>
              <a:buFont typeface="Arial"/>
              <a:buNone/>
            </a:pPr>
            <a:r>
              <a:rPr lang="fr" sz="1800" b="0" i="0" u="none" strike="noStrike" cap="none">
                <a:solidFill>
                  <a:schemeClr val="dk1"/>
                </a:solidFill>
                <a:latin typeface="Open Sans"/>
                <a:ea typeface="Open Sans"/>
                <a:cs typeface="Open Sans"/>
                <a:sym typeface="Open Sans"/>
              </a:rPr>
              <a:t>(xi = vérité terrain, yi = image dont on dispose)</a:t>
            </a:r>
            <a:endParaRPr sz="1800" b="0" i="0" u="none" strike="noStrike" cap="none">
              <a:solidFill>
                <a:schemeClr val="dk1"/>
              </a:solidFill>
              <a:latin typeface="Open Sans"/>
              <a:ea typeface="Open Sans"/>
              <a:cs typeface="Open Sans"/>
              <a:sym typeface="Open Sans"/>
            </a:endParaRPr>
          </a:p>
        </p:txBody>
      </p:sp>
      <p:sp>
        <p:nvSpPr>
          <p:cNvPr id="338" name="Google Shape;338;p12"/>
          <p:cNvSpPr txBox="1"/>
          <p:nvPr/>
        </p:nvSpPr>
        <p:spPr>
          <a:xfrm>
            <a:off x="1490275" y="1138575"/>
            <a:ext cx="6595200" cy="501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Arial"/>
                <a:ea typeface="Arial"/>
                <a:cs typeface="Arial"/>
                <a:sym typeface="Arial"/>
              </a:rPr>
              <a:t>On applique le schéma itératif pour différentes valeurs de σ</a:t>
            </a:r>
            <a:endParaRPr sz="1800" b="0" i="0" u="none" strike="noStrike" cap="none">
              <a:solidFill>
                <a:schemeClr val="dk1"/>
              </a:solidFill>
              <a:latin typeface="Arial"/>
              <a:ea typeface="Arial"/>
              <a:cs typeface="Arial"/>
              <a:sym typeface="Arial"/>
            </a:endParaRPr>
          </a:p>
        </p:txBody>
      </p:sp>
      <p:pic>
        <p:nvPicPr>
          <p:cNvPr id="339" name="Google Shape;339;p12"/>
          <p:cNvPicPr preferRelativeResize="0"/>
          <p:nvPr/>
        </p:nvPicPr>
        <p:blipFill rotWithShape="1">
          <a:blip r:embed="rId4">
            <a:alphaModFix/>
          </a:blip>
          <a:srcRect l="2774" t="10942" r="6850" b="6596"/>
          <a:stretch/>
        </p:blipFill>
        <p:spPr>
          <a:xfrm>
            <a:off x="6345993" y="2816500"/>
            <a:ext cx="2315881" cy="808200"/>
          </a:xfrm>
          <a:prstGeom prst="rect">
            <a:avLst/>
          </a:prstGeom>
          <a:noFill/>
          <a:ln>
            <a:noFill/>
          </a:ln>
        </p:spPr>
      </p:pic>
      <p:sp>
        <p:nvSpPr>
          <p:cNvPr id="340" name="Google Shape;340;p12"/>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2"/>
          <p:cNvSpPr txBox="1">
            <a:spLocks noGrp="1"/>
          </p:cNvSpPr>
          <p:nvPr>
            <p:ph type="title"/>
          </p:nvPr>
        </p:nvSpPr>
        <p:spPr>
          <a:xfrm>
            <a:off x="1113700" y="302175"/>
            <a:ext cx="7085400" cy="609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fr" sz="3000" b="1">
                <a:solidFill>
                  <a:schemeClr val="lt1"/>
                </a:solidFill>
              </a:rPr>
              <a:t>Estimation de la rugosité σ</a:t>
            </a:r>
            <a:endParaRPr sz="3000" b="1">
              <a:solidFill>
                <a:schemeClr val="lt1"/>
              </a:solidFill>
            </a:endParaRPr>
          </a:p>
        </p:txBody>
      </p:sp>
      <p:sp>
        <p:nvSpPr>
          <p:cNvPr id="342" name="Google Shape;342;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11</a:t>
            </a:fld>
            <a:endParaRPr/>
          </a:p>
        </p:txBody>
      </p:sp>
      <p:pic>
        <p:nvPicPr>
          <p:cNvPr id="343" name="Google Shape;343;p12"/>
          <p:cNvPicPr preferRelativeResize="0"/>
          <p:nvPr/>
        </p:nvPicPr>
        <p:blipFill>
          <a:blip r:embed="rId5">
            <a:alphaModFix/>
          </a:blip>
          <a:stretch>
            <a:fillRect/>
          </a:stretch>
        </p:blipFill>
        <p:spPr>
          <a:xfrm>
            <a:off x="6382387" y="1943901"/>
            <a:ext cx="2243100" cy="64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13"/>
          <p:cNvPicPr preferRelativeResize="0"/>
          <p:nvPr/>
        </p:nvPicPr>
        <p:blipFill rotWithShape="1">
          <a:blip r:embed="rId3">
            <a:alphaModFix/>
          </a:blip>
          <a:srcRect/>
          <a:stretch/>
        </p:blipFill>
        <p:spPr>
          <a:xfrm>
            <a:off x="1850249" y="1173825"/>
            <a:ext cx="5443499" cy="3631625"/>
          </a:xfrm>
          <a:prstGeom prst="rect">
            <a:avLst/>
          </a:prstGeom>
          <a:noFill/>
          <a:ln>
            <a:noFill/>
          </a:ln>
        </p:spPr>
      </p:pic>
      <p:sp>
        <p:nvSpPr>
          <p:cNvPr id="349" name="Google Shape;349;p13"/>
          <p:cNvSpPr txBox="1"/>
          <p:nvPr/>
        </p:nvSpPr>
        <p:spPr>
          <a:xfrm>
            <a:off x="6071450" y="4493925"/>
            <a:ext cx="1159800" cy="31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0" i="0" u="none" strike="noStrike" cap="none">
                <a:solidFill>
                  <a:schemeClr val="lt1"/>
                </a:solidFill>
                <a:latin typeface="Open Sans"/>
                <a:ea typeface="Open Sans"/>
                <a:cs typeface="Open Sans"/>
                <a:sym typeface="Open Sans"/>
              </a:rPr>
              <a:t>©Antoine Laurent</a:t>
            </a:r>
            <a:endParaRPr sz="900" b="0" i="0" u="none" strike="noStrike" cap="none">
              <a:solidFill>
                <a:schemeClr val="lt1"/>
              </a:solidFill>
              <a:latin typeface="Open Sans"/>
              <a:ea typeface="Open Sans"/>
              <a:cs typeface="Open Sans"/>
              <a:sym typeface="Open Sans"/>
            </a:endParaRPr>
          </a:p>
        </p:txBody>
      </p:sp>
      <p:sp>
        <p:nvSpPr>
          <p:cNvPr id="350" name="Google Shape;350;p13"/>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3"/>
          <p:cNvSpPr txBox="1">
            <a:spLocks noGrp="1"/>
          </p:cNvSpPr>
          <p:nvPr>
            <p:ph type="title"/>
          </p:nvPr>
        </p:nvSpPr>
        <p:spPr>
          <a:xfrm>
            <a:off x="1113700" y="302175"/>
            <a:ext cx="7085400" cy="609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fr" sz="3000" b="1">
                <a:solidFill>
                  <a:schemeClr val="lt1"/>
                </a:solidFill>
              </a:rPr>
              <a:t>Jeu de données</a:t>
            </a:r>
            <a:endParaRPr sz="3000" b="1">
              <a:solidFill>
                <a:schemeClr val="lt1"/>
              </a:solidFill>
            </a:endParaRPr>
          </a:p>
        </p:txBody>
      </p:sp>
      <p:sp>
        <p:nvSpPr>
          <p:cNvPr id="352" name="Google Shape;3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4"/>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4"/>
          <p:cNvSpPr txBox="1">
            <a:spLocks noGrp="1"/>
          </p:cNvSpPr>
          <p:nvPr>
            <p:ph type="title"/>
          </p:nvPr>
        </p:nvSpPr>
        <p:spPr>
          <a:xfrm>
            <a:off x="1113700" y="302175"/>
            <a:ext cx="7085400" cy="609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fr" sz="3000" b="1">
                <a:solidFill>
                  <a:schemeClr val="lt1"/>
                </a:solidFill>
              </a:rPr>
              <a:t>Résultats avec Oren-Nayar</a:t>
            </a:r>
            <a:endParaRPr sz="3000" b="1">
              <a:solidFill>
                <a:schemeClr val="lt1"/>
              </a:solidFill>
            </a:endParaRPr>
          </a:p>
        </p:txBody>
      </p:sp>
      <p:sp>
        <p:nvSpPr>
          <p:cNvPr id="359" name="Google Shape;35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13</a:t>
            </a:fld>
            <a:endParaRPr/>
          </a:p>
        </p:txBody>
      </p:sp>
      <p:pic>
        <p:nvPicPr>
          <p:cNvPr id="360" name="Google Shape;360;p14"/>
          <p:cNvPicPr preferRelativeResize="0"/>
          <p:nvPr/>
        </p:nvPicPr>
        <p:blipFill rotWithShape="1">
          <a:blip r:embed="rId3">
            <a:alphaModFix/>
          </a:blip>
          <a:srcRect l="13055" t="30907" r="8813" b="36816"/>
          <a:stretch/>
        </p:blipFill>
        <p:spPr>
          <a:xfrm>
            <a:off x="0" y="1936595"/>
            <a:ext cx="9143997" cy="19975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g2b5cf408a69_0_72"/>
          <p:cNvPicPr preferRelativeResize="0"/>
          <p:nvPr/>
        </p:nvPicPr>
        <p:blipFill>
          <a:blip r:embed="rId3">
            <a:alphaModFix/>
          </a:blip>
          <a:stretch>
            <a:fillRect/>
          </a:stretch>
        </p:blipFill>
        <p:spPr>
          <a:xfrm>
            <a:off x="1710725" y="954490"/>
            <a:ext cx="2699872" cy="2024900"/>
          </a:xfrm>
          <a:prstGeom prst="rect">
            <a:avLst/>
          </a:prstGeom>
          <a:noFill/>
          <a:ln w="9525" cap="flat" cmpd="sng">
            <a:solidFill>
              <a:schemeClr val="dk1"/>
            </a:solidFill>
            <a:prstDash val="solid"/>
            <a:round/>
            <a:headEnd type="none" w="sm" len="sm"/>
            <a:tailEnd type="none" w="sm" len="sm"/>
          </a:ln>
        </p:spPr>
      </p:pic>
      <p:pic>
        <p:nvPicPr>
          <p:cNvPr id="366" name="Google Shape;366;g2b5cf408a69_0_72"/>
          <p:cNvPicPr preferRelativeResize="0"/>
          <p:nvPr/>
        </p:nvPicPr>
        <p:blipFill>
          <a:blip r:embed="rId4">
            <a:alphaModFix/>
          </a:blip>
          <a:stretch>
            <a:fillRect/>
          </a:stretch>
        </p:blipFill>
        <p:spPr>
          <a:xfrm>
            <a:off x="4417325" y="954487"/>
            <a:ext cx="3009224" cy="2024921"/>
          </a:xfrm>
          <a:prstGeom prst="rect">
            <a:avLst/>
          </a:prstGeom>
          <a:noFill/>
          <a:ln w="9525" cap="flat" cmpd="sng">
            <a:solidFill>
              <a:schemeClr val="dk1"/>
            </a:solidFill>
            <a:prstDash val="solid"/>
            <a:round/>
            <a:headEnd type="none" w="sm" len="sm"/>
            <a:tailEnd type="none" w="sm" len="sm"/>
          </a:ln>
        </p:spPr>
      </p:pic>
      <p:pic>
        <p:nvPicPr>
          <p:cNvPr id="367" name="Google Shape;367;g2b5cf408a69_0_72"/>
          <p:cNvPicPr preferRelativeResize="0"/>
          <p:nvPr/>
        </p:nvPicPr>
        <p:blipFill>
          <a:blip r:embed="rId5">
            <a:alphaModFix/>
          </a:blip>
          <a:stretch>
            <a:fillRect/>
          </a:stretch>
        </p:blipFill>
        <p:spPr>
          <a:xfrm>
            <a:off x="4417325" y="2984464"/>
            <a:ext cx="3009224" cy="2024910"/>
          </a:xfrm>
          <a:prstGeom prst="rect">
            <a:avLst/>
          </a:prstGeom>
          <a:noFill/>
          <a:ln w="9525" cap="flat" cmpd="sng">
            <a:solidFill>
              <a:schemeClr val="dk1"/>
            </a:solidFill>
            <a:prstDash val="solid"/>
            <a:round/>
            <a:headEnd type="none" w="sm" len="sm"/>
            <a:tailEnd type="none" w="sm" len="sm"/>
          </a:ln>
        </p:spPr>
      </p:pic>
      <p:sp>
        <p:nvSpPr>
          <p:cNvPr id="368" name="Google Shape;368;g2b5cf408a69_0_72"/>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2b5cf408a69_0_72"/>
          <p:cNvSpPr txBox="1">
            <a:spLocks noGrp="1"/>
          </p:cNvSpPr>
          <p:nvPr>
            <p:ph type="title"/>
          </p:nvPr>
        </p:nvSpPr>
        <p:spPr>
          <a:xfrm>
            <a:off x="1113700" y="302175"/>
            <a:ext cx="70854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3000" b="1">
                <a:solidFill>
                  <a:schemeClr val="lt1"/>
                </a:solidFill>
              </a:rPr>
              <a:t>Résultats avec Oren-Nayar</a:t>
            </a:r>
            <a:endParaRPr sz="3000" b="1">
              <a:solidFill>
                <a:schemeClr val="lt1"/>
              </a:solidFill>
            </a:endParaRPr>
          </a:p>
        </p:txBody>
      </p:sp>
      <p:sp>
        <p:nvSpPr>
          <p:cNvPr id="370" name="Google Shape;370;g2b5cf408a69_0_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fr"/>
              <a:t>14</a:t>
            </a:fld>
            <a:endParaRPr/>
          </a:p>
        </p:txBody>
      </p:sp>
      <p:pic>
        <p:nvPicPr>
          <p:cNvPr id="371" name="Google Shape;371;g2b5cf408a69_0_72"/>
          <p:cNvPicPr preferRelativeResize="0"/>
          <p:nvPr/>
        </p:nvPicPr>
        <p:blipFill>
          <a:blip r:embed="rId6">
            <a:alphaModFix/>
          </a:blip>
          <a:stretch>
            <a:fillRect/>
          </a:stretch>
        </p:blipFill>
        <p:spPr>
          <a:xfrm>
            <a:off x="1717456" y="2989528"/>
            <a:ext cx="2686396" cy="2014797"/>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6"/>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6"/>
          <p:cNvSpPr txBox="1">
            <a:spLocks noGrp="1"/>
          </p:cNvSpPr>
          <p:nvPr>
            <p:ph type="title"/>
          </p:nvPr>
        </p:nvSpPr>
        <p:spPr>
          <a:xfrm>
            <a:off x="1113700" y="302175"/>
            <a:ext cx="7085400" cy="609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fr" sz="3000" b="1">
                <a:solidFill>
                  <a:schemeClr val="lt1"/>
                </a:solidFill>
              </a:rPr>
              <a:t>Résultats avec Oren-Nayar</a:t>
            </a:r>
            <a:endParaRPr sz="3000" b="1">
              <a:solidFill>
                <a:schemeClr val="lt1"/>
              </a:solidFill>
            </a:endParaRPr>
          </a:p>
        </p:txBody>
      </p:sp>
      <p:sp>
        <p:nvSpPr>
          <p:cNvPr id="378" name="Google Shape;37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15</a:t>
            </a:fld>
            <a:endParaRPr/>
          </a:p>
        </p:txBody>
      </p:sp>
      <p:pic>
        <p:nvPicPr>
          <p:cNvPr id="379" name="Google Shape;379;p16"/>
          <p:cNvPicPr preferRelativeResize="0"/>
          <p:nvPr/>
        </p:nvPicPr>
        <p:blipFill rotWithShape="1">
          <a:blip r:embed="rId3">
            <a:alphaModFix/>
          </a:blip>
          <a:srcRect l="15940" t="4558" r="10329" b="10233"/>
          <a:stretch/>
        </p:blipFill>
        <p:spPr>
          <a:xfrm>
            <a:off x="1250950" y="911175"/>
            <a:ext cx="6741852" cy="4120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17"/>
          <p:cNvPicPr preferRelativeResize="0"/>
          <p:nvPr/>
        </p:nvPicPr>
        <p:blipFill rotWithShape="1">
          <a:blip r:embed="rId3">
            <a:alphaModFix/>
          </a:blip>
          <a:srcRect/>
          <a:stretch/>
        </p:blipFill>
        <p:spPr>
          <a:xfrm>
            <a:off x="1304473" y="1541300"/>
            <a:ext cx="6921525" cy="1827275"/>
          </a:xfrm>
          <a:prstGeom prst="rect">
            <a:avLst/>
          </a:prstGeom>
          <a:noFill/>
          <a:ln>
            <a:noFill/>
          </a:ln>
        </p:spPr>
      </p:pic>
      <p:sp>
        <p:nvSpPr>
          <p:cNvPr id="385" name="Google Shape;385;p17"/>
          <p:cNvSpPr/>
          <p:nvPr/>
        </p:nvSpPr>
        <p:spPr>
          <a:xfrm>
            <a:off x="712275" y="468000"/>
            <a:ext cx="7937700" cy="588900"/>
          </a:xfrm>
          <a:prstGeom prst="roundRect">
            <a:avLst>
              <a:gd name="adj" fmla="val 50000"/>
            </a:avLst>
          </a:prstGeom>
          <a:solidFill>
            <a:srgbClr val="990000"/>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7"/>
          <p:cNvSpPr txBox="1"/>
          <p:nvPr/>
        </p:nvSpPr>
        <p:spPr>
          <a:xfrm>
            <a:off x="791300" y="437550"/>
            <a:ext cx="7805100" cy="619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fr" sz="2900" b="1" i="0" u="none" strike="noStrike" cap="none">
                <a:solidFill>
                  <a:schemeClr val="lt1"/>
                </a:solidFill>
                <a:latin typeface="Economica"/>
                <a:ea typeface="Economica"/>
                <a:cs typeface="Economica"/>
                <a:sym typeface="Economica"/>
              </a:rPr>
              <a:t>III - Segmentation des matériaux d’un objet par classification</a:t>
            </a:r>
            <a:endParaRPr sz="2900" b="1" i="0" u="none" strike="noStrike" cap="none">
              <a:solidFill>
                <a:schemeClr val="lt1"/>
              </a:solidFill>
              <a:latin typeface="Arial"/>
              <a:ea typeface="Arial"/>
              <a:cs typeface="Arial"/>
              <a:sym typeface="Arial"/>
            </a:endParaRPr>
          </a:p>
        </p:txBody>
      </p:sp>
      <p:sp>
        <p:nvSpPr>
          <p:cNvPr id="387" name="Google Shape;387;p17"/>
          <p:cNvSpPr txBox="1"/>
          <p:nvPr/>
        </p:nvSpPr>
        <p:spPr>
          <a:xfrm>
            <a:off x="706875" y="437550"/>
            <a:ext cx="5976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1" i="0" u="none" strike="noStrike" cap="none">
              <a:solidFill>
                <a:srgbClr val="264653"/>
              </a:solidFill>
              <a:latin typeface="Fira Sans Extra Condensed"/>
              <a:ea typeface="Fira Sans Extra Condensed"/>
              <a:cs typeface="Fira Sans Extra Condensed"/>
              <a:sym typeface="Fira Sans Extra Condensed"/>
            </a:endParaRPr>
          </a:p>
        </p:txBody>
      </p:sp>
      <p:sp>
        <p:nvSpPr>
          <p:cNvPr id="388" name="Google Shape;38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16</a:t>
            </a:fld>
            <a:endParaRPr/>
          </a:p>
        </p:txBody>
      </p:sp>
      <p:sp>
        <p:nvSpPr>
          <p:cNvPr id="389" name="Google Shape;389;p17"/>
          <p:cNvSpPr txBox="1"/>
          <p:nvPr/>
        </p:nvSpPr>
        <p:spPr>
          <a:xfrm>
            <a:off x="2418600" y="3581763"/>
            <a:ext cx="43068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fr" sz="900" b="0" i="0" u="none" strike="noStrike" cap="none">
                <a:solidFill>
                  <a:schemeClr val="dk1"/>
                </a:solidFill>
                <a:latin typeface="Open Sans"/>
                <a:ea typeface="Open Sans"/>
                <a:cs typeface="Open Sans"/>
                <a:sym typeface="Open Sans"/>
              </a:rPr>
              <a:t>Figure - </a:t>
            </a:r>
            <a:r>
              <a:rPr lang="fr" sz="900">
                <a:solidFill>
                  <a:schemeClr val="dk1"/>
                </a:solidFill>
                <a:latin typeface="Open Sans"/>
                <a:ea typeface="Open Sans"/>
                <a:cs typeface="Open Sans"/>
                <a:sym typeface="Open Sans"/>
              </a:rPr>
              <a:t>Classification de matériaux lambertien et non lambertien</a:t>
            </a:r>
            <a:endParaRPr sz="9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fr" sz="800" i="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https://ieeexplore.ieee.org/document/5206558/</a:t>
            </a:r>
            <a:endParaRPr sz="800" b="0" i="1" u="none" strike="noStrike" cap="none">
              <a:solidFill>
                <a:srgbClr val="000000"/>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8"/>
          <p:cNvSpPr txBox="1">
            <a:spLocks noGrp="1"/>
          </p:cNvSpPr>
          <p:nvPr>
            <p:ph type="body" idx="1"/>
          </p:nvPr>
        </p:nvSpPr>
        <p:spPr>
          <a:xfrm>
            <a:off x="311700" y="1152475"/>
            <a:ext cx="4585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fr"/>
              <a:t>Tore à 3 texture différentes :</a:t>
            </a:r>
            <a:endParaRPr/>
          </a:p>
        </p:txBody>
      </p:sp>
      <p:sp>
        <p:nvSpPr>
          <p:cNvPr id="395" name="Google Shape;395;p18"/>
          <p:cNvSpPr txBox="1"/>
          <p:nvPr/>
        </p:nvSpPr>
        <p:spPr>
          <a:xfrm>
            <a:off x="-417275" y="1590825"/>
            <a:ext cx="3333900" cy="424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fr" sz="1600" b="0" i="0" u="none" strike="noStrike" cap="none">
                <a:solidFill>
                  <a:schemeClr val="dk1"/>
                </a:solidFill>
                <a:latin typeface="Open Sans"/>
                <a:ea typeface="Open Sans"/>
                <a:cs typeface="Open Sans"/>
                <a:sym typeface="Open Sans"/>
              </a:rPr>
              <a:t>Texture très spéculaire</a:t>
            </a:r>
            <a:endParaRPr sz="1400" b="0" i="0" u="none" strike="noStrike" cap="none">
              <a:solidFill>
                <a:schemeClr val="dk2"/>
              </a:solidFill>
              <a:latin typeface="Arial"/>
              <a:ea typeface="Arial"/>
              <a:cs typeface="Arial"/>
              <a:sym typeface="Arial"/>
            </a:endParaRPr>
          </a:p>
        </p:txBody>
      </p:sp>
      <p:pic>
        <p:nvPicPr>
          <p:cNvPr id="396" name="Google Shape;396;p18"/>
          <p:cNvPicPr preferRelativeResize="0"/>
          <p:nvPr/>
        </p:nvPicPr>
        <p:blipFill rotWithShape="1">
          <a:blip r:embed="rId3">
            <a:alphaModFix/>
          </a:blip>
          <a:srcRect/>
          <a:stretch/>
        </p:blipFill>
        <p:spPr>
          <a:xfrm>
            <a:off x="5960025" y="1694013"/>
            <a:ext cx="2787300" cy="2787300"/>
          </a:xfrm>
          <a:prstGeom prst="rect">
            <a:avLst/>
          </a:prstGeom>
          <a:noFill/>
          <a:ln>
            <a:noFill/>
          </a:ln>
        </p:spPr>
      </p:pic>
      <p:sp>
        <p:nvSpPr>
          <p:cNvPr id="397" name="Google Shape;397;p18"/>
          <p:cNvSpPr txBox="1">
            <a:spLocks noGrp="1"/>
          </p:cNvSpPr>
          <p:nvPr>
            <p:ph type="body" idx="1"/>
          </p:nvPr>
        </p:nvSpPr>
        <p:spPr>
          <a:xfrm>
            <a:off x="5060925" y="1228666"/>
            <a:ext cx="4585500" cy="10497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SzPts val="1800"/>
              <a:buNone/>
            </a:pPr>
            <a:r>
              <a:rPr lang="fr"/>
              <a:t>Normales correspondantes</a:t>
            </a:r>
            <a:endParaRPr/>
          </a:p>
        </p:txBody>
      </p:sp>
      <p:cxnSp>
        <p:nvCxnSpPr>
          <p:cNvPr id="398" name="Google Shape;398;p18"/>
          <p:cNvCxnSpPr>
            <a:stCxn id="395" idx="3"/>
          </p:cNvCxnSpPr>
          <p:nvPr/>
        </p:nvCxnSpPr>
        <p:spPr>
          <a:xfrm>
            <a:off x="2916625" y="1803225"/>
            <a:ext cx="177000" cy="260400"/>
          </a:xfrm>
          <a:prstGeom prst="bentConnector2">
            <a:avLst/>
          </a:prstGeom>
          <a:noFill/>
          <a:ln w="28575" cap="flat" cmpd="sng">
            <a:solidFill>
              <a:schemeClr val="dk1"/>
            </a:solidFill>
            <a:prstDash val="solid"/>
            <a:round/>
            <a:headEnd type="none" w="sm" len="sm"/>
            <a:tailEnd type="triangle" w="med" len="med"/>
          </a:ln>
        </p:spPr>
      </p:cxnSp>
      <p:sp>
        <p:nvSpPr>
          <p:cNvPr id="399" name="Google Shape;399;p18"/>
          <p:cNvSpPr txBox="1"/>
          <p:nvPr/>
        </p:nvSpPr>
        <p:spPr>
          <a:xfrm>
            <a:off x="0" y="4448175"/>
            <a:ext cx="2379300" cy="424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fr" sz="1600" b="0" i="0" u="none" strike="noStrike" cap="none">
                <a:solidFill>
                  <a:schemeClr val="dk1"/>
                </a:solidFill>
                <a:latin typeface="Open Sans"/>
                <a:ea typeface="Open Sans"/>
                <a:cs typeface="Open Sans"/>
                <a:sym typeface="Open Sans"/>
              </a:rPr>
              <a:t>Texture lambertienne</a:t>
            </a:r>
            <a:endParaRPr sz="1600" b="0" i="0" u="none" strike="noStrike" cap="none">
              <a:solidFill>
                <a:schemeClr val="dk2"/>
              </a:solidFill>
              <a:latin typeface="Arial"/>
              <a:ea typeface="Arial"/>
              <a:cs typeface="Arial"/>
              <a:sym typeface="Arial"/>
            </a:endParaRPr>
          </a:p>
        </p:txBody>
      </p:sp>
      <p:cxnSp>
        <p:nvCxnSpPr>
          <p:cNvPr id="400" name="Google Shape;400;p18"/>
          <p:cNvCxnSpPr>
            <a:stCxn id="399" idx="3"/>
          </p:cNvCxnSpPr>
          <p:nvPr/>
        </p:nvCxnSpPr>
        <p:spPr>
          <a:xfrm rot="10800000" flipH="1">
            <a:off x="2379300" y="4350375"/>
            <a:ext cx="269400" cy="310200"/>
          </a:xfrm>
          <a:prstGeom prst="bentConnector2">
            <a:avLst/>
          </a:prstGeom>
          <a:noFill/>
          <a:ln w="28575" cap="flat" cmpd="sng">
            <a:solidFill>
              <a:schemeClr val="dk1"/>
            </a:solidFill>
            <a:prstDash val="solid"/>
            <a:round/>
            <a:headEnd type="none" w="sm" len="sm"/>
            <a:tailEnd type="triangle" w="med" len="med"/>
          </a:ln>
        </p:spPr>
      </p:cxnSp>
      <p:sp>
        <p:nvSpPr>
          <p:cNvPr id="401" name="Google Shape;401;p18"/>
          <p:cNvSpPr txBox="1"/>
          <p:nvPr/>
        </p:nvSpPr>
        <p:spPr>
          <a:xfrm>
            <a:off x="3917725" y="4661325"/>
            <a:ext cx="3333900" cy="42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fr" sz="1600" b="0" i="0" u="none" strike="noStrike" cap="none">
                <a:solidFill>
                  <a:schemeClr val="dk1"/>
                </a:solidFill>
                <a:latin typeface="Open Sans"/>
                <a:ea typeface="Open Sans"/>
                <a:cs typeface="Open Sans"/>
                <a:sym typeface="Open Sans"/>
              </a:rPr>
              <a:t>Texture un peu spéculaire</a:t>
            </a:r>
            <a:endParaRPr sz="1600" b="0" i="0" u="none" strike="noStrike" cap="none">
              <a:solidFill>
                <a:schemeClr val="dk2"/>
              </a:solidFill>
              <a:latin typeface="Arial"/>
              <a:ea typeface="Arial"/>
              <a:cs typeface="Arial"/>
              <a:sym typeface="Arial"/>
            </a:endParaRPr>
          </a:p>
        </p:txBody>
      </p:sp>
      <p:cxnSp>
        <p:nvCxnSpPr>
          <p:cNvPr id="402" name="Google Shape;402;p18"/>
          <p:cNvCxnSpPr>
            <a:stCxn id="401" idx="1"/>
          </p:cNvCxnSpPr>
          <p:nvPr/>
        </p:nvCxnSpPr>
        <p:spPr>
          <a:xfrm rot="10800000">
            <a:off x="3719125" y="4481325"/>
            <a:ext cx="198600" cy="392400"/>
          </a:xfrm>
          <a:prstGeom prst="bentConnector2">
            <a:avLst/>
          </a:prstGeom>
          <a:noFill/>
          <a:ln w="28575" cap="flat" cmpd="sng">
            <a:solidFill>
              <a:schemeClr val="dk1"/>
            </a:solidFill>
            <a:prstDash val="solid"/>
            <a:round/>
            <a:headEnd type="none" w="sm" len="sm"/>
            <a:tailEnd type="triangle" w="med" len="med"/>
          </a:ln>
        </p:spPr>
      </p:cxnSp>
      <p:pic>
        <p:nvPicPr>
          <p:cNvPr id="403" name="Google Shape;403;p18"/>
          <p:cNvPicPr preferRelativeResize="0"/>
          <p:nvPr/>
        </p:nvPicPr>
        <p:blipFill rotWithShape="1">
          <a:blip r:embed="rId4">
            <a:alphaModFix/>
          </a:blip>
          <a:srcRect/>
          <a:stretch/>
        </p:blipFill>
        <p:spPr>
          <a:xfrm>
            <a:off x="1919312" y="1800862"/>
            <a:ext cx="2933626" cy="2933626"/>
          </a:xfrm>
          <a:prstGeom prst="rect">
            <a:avLst/>
          </a:prstGeom>
          <a:noFill/>
          <a:ln>
            <a:noFill/>
          </a:ln>
        </p:spPr>
      </p:pic>
      <p:sp>
        <p:nvSpPr>
          <p:cNvPr id="404" name="Google Shape;404;p18"/>
          <p:cNvSpPr/>
          <p:nvPr/>
        </p:nvSpPr>
        <p:spPr>
          <a:xfrm>
            <a:off x="644925" y="163975"/>
            <a:ext cx="7937700" cy="588900"/>
          </a:xfrm>
          <a:prstGeom prst="roundRect">
            <a:avLst>
              <a:gd name="adj" fmla="val 50000"/>
            </a:avLst>
          </a:prstGeom>
          <a:solidFill>
            <a:srgbClr val="E0666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8"/>
          <p:cNvSpPr txBox="1"/>
          <p:nvPr/>
        </p:nvSpPr>
        <p:spPr>
          <a:xfrm>
            <a:off x="907573" y="200275"/>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700"/>
              <a:buFont typeface="Arial"/>
              <a:buNone/>
            </a:pPr>
            <a:r>
              <a:rPr lang="fr" sz="2700" b="1" i="0" u="none" strike="noStrike" cap="none">
                <a:solidFill>
                  <a:schemeClr val="lt1"/>
                </a:solidFill>
                <a:latin typeface="Economica"/>
                <a:ea typeface="Economica"/>
                <a:cs typeface="Economica"/>
                <a:sym typeface="Economica"/>
              </a:rPr>
              <a:t>Données de synthèse</a:t>
            </a:r>
            <a:endParaRPr sz="2700" b="1" i="0" u="none" strike="noStrike" cap="none">
              <a:solidFill>
                <a:schemeClr val="lt1"/>
              </a:solidFill>
              <a:latin typeface="Economica"/>
              <a:ea typeface="Economica"/>
              <a:cs typeface="Economica"/>
              <a:sym typeface="Economica"/>
            </a:endParaRPr>
          </a:p>
        </p:txBody>
      </p:sp>
      <p:sp>
        <p:nvSpPr>
          <p:cNvPr id="406" name="Google Shape;406;p18"/>
          <p:cNvSpPr txBox="1"/>
          <p:nvPr/>
        </p:nvSpPr>
        <p:spPr>
          <a:xfrm>
            <a:off x="639525" y="133525"/>
            <a:ext cx="5976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1" i="0" u="none" strike="noStrike" cap="none">
              <a:solidFill>
                <a:srgbClr val="264653"/>
              </a:solidFill>
              <a:latin typeface="Fira Sans Extra Condensed"/>
              <a:ea typeface="Fira Sans Extra Condensed"/>
              <a:cs typeface="Fira Sans Extra Condensed"/>
              <a:sym typeface="Fira Sans Extra Condensed"/>
            </a:endParaRPr>
          </a:p>
        </p:txBody>
      </p:sp>
      <p:sp>
        <p:nvSpPr>
          <p:cNvPr id="407" name="Google Shape;40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19"/>
          <p:cNvPicPr preferRelativeResize="0"/>
          <p:nvPr/>
        </p:nvPicPr>
        <p:blipFill rotWithShape="1">
          <a:blip r:embed="rId3">
            <a:alphaModFix/>
          </a:blip>
          <a:srcRect r="3493"/>
          <a:stretch/>
        </p:blipFill>
        <p:spPr>
          <a:xfrm>
            <a:off x="1428125" y="758875"/>
            <a:ext cx="6301451" cy="588875"/>
          </a:xfrm>
          <a:prstGeom prst="rect">
            <a:avLst/>
          </a:prstGeom>
          <a:noFill/>
          <a:ln w="19050" cap="flat" cmpd="sng">
            <a:solidFill>
              <a:srgbClr val="CC0000"/>
            </a:solidFill>
            <a:prstDash val="solid"/>
            <a:round/>
            <a:headEnd type="none" w="sm" len="sm"/>
            <a:tailEnd type="none" w="sm" len="sm"/>
          </a:ln>
        </p:spPr>
      </p:pic>
      <p:sp>
        <p:nvSpPr>
          <p:cNvPr id="413" name="Google Shape;413;p19"/>
          <p:cNvSpPr/>
          <p:nvPr/>
        </p:nvSpPr>
        <p:spPr>
          <a:xfrm>
            <a:off x="2252000" y="816750"/>
            <a:ext cx="509100" cy="4731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14" name="Google Shape;414;p19"/>
          <p:cNvSpPr/>
          <p:nvPr/>
        </p:nvSpPr>
        <p:spPr>
          <a:xfrm>
            <a:off x="2898325" y="816750"/>
            <a:ext cx="509100" cy="4731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15" name="Google Shape;415;p19"/>
          <p:cNvSpPr/>
          <p:nvPr/>
        </p:nvSpPr>
        <p:spPr>
          <a:xfrm>
            <a:off x="6970050" y="816775"/>
            <a:ext cx="509100" cy="4731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16" name="Google Shape;416;p19"/>
          <p:cNvSpPr/>
          <p:nvPr/>
        </p:nvSpPr>
        <p:spPr>
          <a:xfrm>
            <a:off x="5791475" y="838975"/>
            <a:ext cx="468600" cy="4287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17" name="Google Shape;417;p19"/>
          <p:cNvSpPr/>
          <p:nvPr/>
        </p:nvSpPr>
        <p:spPr>
          <a:xfrm>
            <a:off x="4789225" y="804450"/>
            <a:ext cx="509100" cy="4731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18" name="Google Shape;418;p19"/>
          <p:cNvSpPr/>
          <p:nvPr/>
        </p:nvSpPr>
        <p:spPr>
          <a:xfrm>
            <a:off x="3864025" y="816763"/>
            <a:ext cx="468600" cy="4731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cxnSp>
        <p:nvCxnSpPr>
          <p:cNvPr id="419" name="Google Shape;419;p19"/>
          <p:cNvCxnSpPr>
            <a:stCxn id="413" idx="4"/>
            <a:endCxn id="420" idx="0"/>
          </p:cNvCxnSpPr>
          <p:nvPr/>
        </p:nvCxnSpPr>
        <p:spPr>
          <a:xfrm rot="-5400000" flipH="1">
            <a:off x="2967650" y="828750"/>
            <a:ext cx="1356000" cy="2278200"/>
          </a:xfrm>
          <a:prstGeom prst="curvedConnector3">
            <a:avLst>
              <a:gd name="adj1" fmla="val 50004"/>
            </a:avLst>
          </a:prstGeom>
          <a:noFill/>
          <a:ln w="19050" cap="flat" cmpd="sng">
            <a:solidFill>
              <a:srgbClr val="FF0000"/>
            </a:solidFill>
            <a:prstDash val="solid"/>
            <a:round/>
            <a:headEnd type="none" w="sm" len="sm"/>
            <a:tailEnd type="none" w="sm" len="sm"/>
          </a:ln>
        </p:spPr>
      </p:cxnSp>
      <p:cxnSp>
        <p:nvCxnSpPr>
          <p:cNvPr id="421" name="Google Shape;421;p19"/>
          <p:cNvCxnSpPr>
            <a:stCxn id="414" idx="4"/>
            <a:endCxn id="420" idx="0"/>
          </p:cNvCxnSpPr>
          <p:nvPr/>
        </p:nvCxnSpPr>
        <p:spPr>
          <a:xfrm rot="-5400000" flipH="1">
            <a:off x="3290875" y="1151850"/>
            <a:ext cx="1356000" cy="1632000"/>
          </a:xfrm>
          <a:prstGeom prst="curvedConnector3">
            <a:avLst>
              <a:gd name="adj1" fmla="val 50004"/>
            </a:avLst>
          </a:prstGeom>
          <a:noFill/>
          <a:ln w="19050" cap="flat" cmpd="sng">
            <a:solidFill>
              <a:srgbClr val="FF0000"/>
            </a:solidFill>
            <a:prstDash val="solid"/>
            <a:round/>
            <a:headEnd type="none" w="sm" len="sm"/>
            <a:tailEnd type="none" w="sm" len="sm"/>
          </a:ln>
        </p:spPr>
      </p:cxnSp>
      <p:cxnSp>
        <p:nvCxnSpPr>
          <p:cNvPr id="422" name="Google Shape;422;p19"/>
          <p:cNvCxnSpPr>
            <a:stCxn id="418" idx="4"/>
            <a:endCxn id="420" idx="0"/>
          </p:cNvCxnSpPr>
          <p:nvPr/>
        </p:nvCxnSpPr>
        <p:spPr>
          <a:xfrm rot="-5400000" flipH="1">
            <a:off x="3763675" y="1624513"/>
            <a:ext cx="1356000" cy="686700"/>
          </a:xfrm>
          <a:prstGeom prst="curvedConnector3">
            <a:avLst>
              <a:gd name="adj1" fmla="val 50003"/>
            </a:avLst>
          </a:prstGeom>
          <a:noFill/>
          <a:ln w="19050" cap="flat" cmpd="sng">
            <a:solidFill>
              <a:srgbClr val="FF0000"/>
            </a:solidFill>
            <a:prstDash val="solid"/>
            <a:round/>
            <a:headEnd type="none" w="sm" len="sm"/>
            <a:tailEnd type="none" w="sm" len="sm"/>
          </a:ln>
        </p:spPr>
      </p:cxnSp>
      <p:cxnSp>
        <p:nvCxnSpPr>
          <p:cNvPr id="423" name="Google Shape;423;p19"/>
          <p:cNvCxnSpPr>
            <a:stCxn id="417" idx="4"/>
            <a:endCxn id="420" idx="0"/>
          </p:cNvCxnSpPr>
          <p:nvPr/>
        </p:nvCxnSpPr>
        <p:spPr>
          <a:xfrm rot="5400000">
            <a:off x="4230175" y="1832250"/>
            <a:ext cx="1368300" cy="258900"/>
          </a:xfrm>
          <a:prstGeom prst="curvedConnector3">
            <a:avLst>
              <a:gd name="adj1" fmla="val 50004"/>
            </a:avLst>
          </a:prstGeom>
          <a:noFill/>
          <a:ln w="19050" cap="flat" cmpd="sng">
            <a:solidFill>
              <a:srgbClr val="FF0000"/>
            </a:solidFill>
            <a:prstDash val="solid"/>
            <a:round/>
            <a:headEnd type="none" w="sm" len="sm"/>
            <a:tailEnd type="none" w="sm" len="sm"/>
          </a:ln>
        </p:spPr>
      </p:cxnSp>
      <p:cxnSp>
        <p:nvCxnSpPr>
          <p:cNvPr id="424" name="Google Shape;424;p19"/>
          <p:cNvCxnSpPr>
            <a:stCxn id="416" idx="4"/>
            <a:endCxn id="420" idx="0"/>
          </p:cNvCxnSpPr>
          <p:nvPr/>
        </p:nvCxnSpPr>
        <p:spPr>
          <a:xfrm rot="5400000">
            <a:off x="4716275" y="1336375"/>
            <a:ext cx="1378200" cy="1240800"/>
          </a:xfrm>
          <a:prstGeom prst="curvedConnector3">
            <a:avLst>
              <a:gd name="adj1" fmla="val 50003"/>
            </a:avLst>
          </a:prstGeom>
          <a:noFill/>
          <a:ln w="19050" cap="flat" cmpd="sng">
            <a:solidFill>
              <a:srgbClr val="FF0000"/>
            </a:solidFill>
            <a:prstDash val="solid"/>
            <a:round/>
            <a:headEnd type="none" w="sm" len="sm"/>
            <a:tailEnd type="none" w="sm" len="sm"/>
          </a:ln>
        </p:spPr>
      </p:cxnSp>
      <p:cxnSp>
        <p:nvCxnSpPr>
          <p:cNvPr id="425" name="Google Shape;425;p19"/>
          <p:cNvCxnSpPr>
            <a:stCxn id="415" idx="4"/>
            <a:endCxn id="420" idx="0"/>
          </p:cNvCxnSpPr>
          <p:nvPr/>
        </p:nvCxnSpPr>
        <p:spPr>
          <a:xfrm rot="5400000">
            <a:off x="5326800" y="748075"/>
            <a:ext cx="1356000" cy="2439600"/>
          </a:xfrm>
          <a:prstGeom prst="curvedConnector3">
            <a:avLst>
              <a:gd name="adj1" fmla="val 50003"/>
            </a:avLst>
          </a:prstGeom>
          <a:noFill/>
          <a:ln w="19050" cap="flat" cmpd="sng">
            <a:solidFill>
              <a:srgbClr val="FF0000"/>
            </a:solidFill>
            <a:prstDash val="solid"/>
            <a:round/>
            <a:headEnd type="none" w="sm" len="sm"/>
            <a:tailEnd type="none" w="sm" len="sm"/>
          </a:ln>
        </p:spPr>
      </p:cxnSp>
      <p:sp>
        <p:nvSpPr>
          <p:cNvPr id="420" name="Google Shape;420;p19"/>
          <p:cNvSpPr txBox="1"/>
          <p:nvPr/>
        </p:nvSpPr>
        <p:spPr>
          <a:xfrm>
            <a:off x="3778225" y="2645950"/>
            <a:ext cx="2013300" cy="4731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fr" sz="1500" b="1" i="1" u="none" strike="noStrike" cap="none">
                <a:solidFill>
                  <a:schemeClr val="dk1"/>
                </a:solidFill>
                <a:latin typeface="Arial"/>
                <a:ea typeface="Arial"/>
                <a:cs typeface="Arial"/>
                <a:sym typeface="Arial"/>
              </a:rPr>
              <a:t>     kmeans / SVM </a:t>
            </a:r>
            <a:endParaRPr sz="1200" b="1" i="1" u="none" strike="noStrike" cap="none">
              <a:solidFill>
                <a:schemeClr val="dk1"/>
              </a:solidFill>
              <a:latin typeface="Arial"/>
              <a:ea typeface="Arial"/>
              <a:cs typeface="Arial"/>
              <a:sym typeface="Arial"/>
            </a:endParaRPr>
          </a:p>
        </p:txBody>
      </p:sp>
      <p:sp>
        <p:nvSpPr>
          <p:cNvPr id="426" name="Google Shape;426;p19"/>
          <p:cNvSpPr txBox="1"/>
          <p:nvPr/>
        </p:nvSpPr>
        <p:spPr>
          <a:xfrm>
            <a:off x="3459625" y="4279300"/>
            <a:ext cx="1053300" cy="3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1" i="1" u="none" strike="noStrike" cap="none">
                <a:solidFill>
                  <a:srgbClr val="FF0000"/>
                </a:solidFill>
                <a:latin typeface="Arial"/>
                <a:ea typeface="Arial"/>
                <a:cs typeface="Arial"/>
                <a:sym typeface="Arial"/>
              </a:rPr>
              <a:t>Classe 1</a:t>
            </a:r>
            <a:endParaRPr sz="900" b="1" i="1" u="none" strike="noStrike" cap="none">
              <a:solidFill>
                <a:srgbClr val="FF0000"/>
              </a:solidFill>
              <a:latin typeface="Arial"/>
              <a:ea typeface="Arial"/>
              <a:cs typeface="Arial"/>
              <a:sym typeface="Arial"/>
            </a:endParaRPr>
          </a:p>
        </p:txBody>
      </p:sp>
      <p:pic>
        <p:nvPicPr>
          <p:cNvPr id="427" name="Google Shape;427;p19"/>
          <p:cNvPicPr preferRelativeResize="0"/>
          <p:nvPr/>
        </p:nvPicPr>
        <p:blipFill rotWithShape="1">
          <a:blip r:embed="rId4">
            <a:alphaModFix/>
          </a:blip>
          <a:srcRect/>
          <a:stretch/>
        </p:blipFill>
        <p:spPr>
          <a:xfrm>
            <a:off x="4096200" y="3562391"/>
            <a:ext cx="1412150" cy="1412134"/>
          </a:xfrm>
          <a:prstGeom prst="rect">
            <a:avLst/>
          </a:prstGeom>
          <a:noFill/>
          <a:ln>
            <a:noFill/>
          </a:ln>
        </p:spPr>
      </p:pic>
      <p:sp>
        <p:nvSpPr>
          <p:cNvPr id="428" name="Google Shape;428;p19"/>
          <p:cNvSpPr txBox="1"/>
          <p:nvPr/>
        </p:nvSpPr>
        <p:spPr>
          <a:xfrm>
            <a:off x="4405075" y="3372625"/>
            <a:ext cx="1053300" cy="3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1" i="1" u="none" strike="noStrike" cap="none">
                <a:solidFill>
                  <a:srgbClr val="93C47D"/>
                </a:solidFill>
                <a:latin typeface="Arial"/>
                <a:ea typeface="Arial"/>
                <a:cs typeface="Arial"/>
                <a:sym typeface="Arial"/>
              </a:rPr>
              <a:t>Classe 2</a:t>
            </a:r>
            <a:endParaRPr sz="900" b="1" i="1" u="none" strike="noStrike" cap="none">
              <a:solidFill>
                <a:srgbClr val="93C47D"/>
              </a:solidFill>
              <a:latin typeface="Arial"/>
              <a:ea typeface="Arial"/>
              <a:cs typeface="Arial"/>
              <a:sym typeface="Arial"/>
            </a:endParaRPr>
          </a:p>
        </p:txBody>
      </p:sp>
      <p:sp>
        <p:nvSpPr>
          <p:cNvPr id="429" name="Google Shape;429;p19"/>
          <p:cNvSpPr txBox="1"/>
          <p:nvPr/>
        </p:nvSpPr>
        <p:spPr>
          <a:xfrm>
            <a:off x="5315725" y="4279300"/>
            <a:ext cx="1053300" cy="3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1" i="1" u="none" strike="noStrike" cap="none">
                <a:solidFill>
                  <a:srgbClr val="3C78D8"/>
                </a:solidFill>
                <a:latin typeface="Arial"/>
                <a:ea typeface="Arial"/>
                <a:cs typeface="Arial"/>
                <a:sym typeface="Arial"/>
              </a:rPr>
              <a:t>Classe 3</a:t>
            </a:r>
            <a:endParaRPr sz="900" b="1" i="1" u="none" strike="noStrike" cap="none">
              <a:solidFill>
                <a:srgbClr val="3C78D8"/>
              </a:solidFill>
              <a:latin typeface="Arial"/>
              <a:ea typeface="Arial"/>
              <a:cs typeface="Arial"/>
              <a:sym typeface="Arial"/>
            </a:endParaRPr>
          </a:p>
        </p:txBody>
      </p:sp>
      <p:pic>
        <p:nvPicPr>
          <p:cNvPr id="430" name="Google Shape;430;p19"/>
          <p:cNvPicPr preferRelativeResize="0"/>
          <p:nvPr/>
        </p:nvPicPr>
        <p:blipFill rotWithShape="1">
          <a:blip r:embed="rId5">
            <a:alphaModFix/>
          </a:blip>
          <a:srcRect/>
          <a:stretch/>
        </p:blipFill>
        <p:spPr>
          <a:xfrm>
            <a:off x="319949" y="2035499"/>
            <a:ext cx="1436700" cy="1436700"/>
          </a:xfrm>
          <a:prstGeom prst="rect">
            <a:avLst/>
          </a:prstGeom>
          <a:noFill/>
          <a:ln>
            <a:noFill/>
          </a:ln>
        </p:spPr>
      </p:pic>
      <p:sp>
        <p:nvSpPr>
          <p:cNvPr id="431" name="Google Shape;431;p19"/>
          <p:cNvSpPr/>
          <p:nvPr/>
        </p:nvSpPr>
        <p:spPr>
          <a:xfrm>
            <a:off x="1020288" y="2188950"/>
            <a:ext cx="72000" cy="72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432" name="Google Shape;432;p19"/>
          <p:cNvSpPr txBox="1"/>
          <p:nvPr/>
        </p:nvSpPr>
        <p:spPr>
          <a:xfrm>
            <a:off x="1092309" y="1815450"/>
            <a:ext cx="1632000" cy="17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 sz="1300" b="0" i="0" u="none" strike="noStrike" cap="none">
                <a:solidFill>
                  <a:schemeClr val="dk1"/>
                </a:solidFill>
                <a:latin typeface="Arial"/>
                <a:ea typeface="Arial"/>
                <a:cs typeface="Arial"/>
                <a:sym typeface="Arial"/>
              </a:rPr>
              <a:t>Pixel </a:t>
            </a:r>
            <a:r>
              <a:rPr lang="fr" sz="1300" b="0" i="1" u="none" strike="noStrike" cap="none">
                <a:solidFill>
                  <a:schemeClr val="dk1"/>
                </a:solidFill>
                <a:latin typeface="Arial"/>
                <a:ea typeface="Arial"/>
                <a:cs typeface="Arial"/>
                <a:sym typeface="Arial"/>
              </a:rPr>
              <a:t>j</a:t>
            </a:r>
            <a:r>
              <a:rPr lang="fr" sz="1300" b="0" i="0" u="none" strike="noStrike" cap="none">
                <a:solidFill>
                  <a:schemeClr val="dk1"/>
                </a:solidFill>
                <a:latin typeface="Arial"/>
                <a:ea typeface="Arial"/>
                <a:cs typeface="Arial"/>
                <a:sym typeface="Arial"/>
              </a:rPr>
              <a:t>,éclairage </a:t>
            </a:r>
            <a:r>
              <a:rPr lang="fr" sz="1300" b="0" i="1" u="none" strike="noStrike" cap="none">
                <a:solidFill>
                  <a:schemeClr val="dk1"/>
                </a:solidFill>
                <a:latin typeface="Arial"/>
                <a:ea typeface="Arial"/>
                <a:cs typeface="Arial"/>
                <a:sym typeface="Arial"/>
              </a:rPr>
              <a:t>i</a:t>
            </a:r>
            <a:endParaRPr sz="1000" b="0" i="1" u="none" strike="noStrike" cap="none">
              <a:solidFill>
                <a:schemeClr val="dk1"/>
              </a:solidFill>
              <a:latin typeface="Arial"/>
              <a:ea typeface="Arial"/>
              <a:cs typeface="Arial"/>
              <a:sym typeface="Arial"/>
            </a:endParaRPr>
          </a:p>
        </p:txBody>
      </p:sp>
      <p:cxnSp>
        <p:nvCxnSpPr>
          <p:cNvPr id="433" name="Google Shape;433;p19"/>
          <p:cNvCxnSpPr>
            <a:stCxn id="431" idx="0"/>
            <a:endCxn id="412" idx="1"/>
          </p:cNvCxnSpPr>
          <p:nvPr/>
        </p:nvCxnSpPr>
        <p:spPr>
          <a:xfrm rot="-5400000">
            <a:off x="674388" y="1435350"/>
            <a:ext cx="1135500" cy="371700"/>
          </a:xfrm>
          <a:prstGeom prst="curvedConnector2">
            <a:avLst/>
          </a:prstGeom>
          <a:noFill/>
          <a:ln w="19050" cap="flat" cmpd="sng">
            <a:solidFill>
              <a:srgbClr val="FF0000"/>
            </a:solidFill>
            <a:prstDash val="solid"/>
            <a:round/>
            <a:headEnd type="none" w="sm" len="sm"/>
            <a:tailEnd type="none" w="sm" len="sm"/>
          </a:ln>
        </p:spPr>
      </p:cxnSp>
      <p:cxnSp>
        <p:nvCxnSpPr>
          <p:cNvPr id="434" name="Google Shape;434;p19"/>
          <p:cNvCxnSpPr>
            <a:stCxn id="420" idx="0"/>
            <a:endCxn id="435" idx="1"/>
          </p:cNvCxnSpPr>
          <p:nvPr/>
        </p:nvCxnSpPr>
        <p:spPr>
          <a:xfrm rot="10800000" flipH="1">
            <a:off x="4784875" y="2207050"/>
            <a:ext cx="2185200" cy="438900"/>
          </a:xfrm>
          <a:prstGeom prst="straightConnector1">
            <a:avLst/>
          </a:prstGeom>
          <a:noFill/>
          <a:ln w="28575" cap="flat" cmpd="sng">
            <a:solidFill>
              <a:srgbClr val="FF0000"/>
            </a:solidFill>
            <a:prstDash val="dot"/>
            <a:round/>
            <a:headEnd type="none" w="sm" len="sm"/>
            <a:tailEnd type="none" w="sm" len="sm"/>
          </a:ln>
        </p:spPr>
      </p:cxnSp>
      <p:sp>
        <p:nvSpPr>
          <p:cNvPr id="436" name="Google Shape;436;p19"/>
          <p:cNvSpPr/>
          <p:nvPr/>
        </p:nvSpPr>
        <p:spPr>
          <a:xfrm>
            <a:off x="644925" y="11575"/>
            <a:ext cx="7937700" cy="588900"/>
          </a:xfrm>
          <a:prstGeom prst="roundRect">
            <a:avLst>
              <a:gd name="adj" fmla="val 50000"/>
            </a:avLst>
          </a:prstGeom>
          <a:solidFill>
            <a:srgbClr val="E0666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9"/>
          <p:cNvSpPr txBox="1"/>
          <p:nvPr/>
        </p:nvSpPr>
        <p:spPr>
          <a:xfrm>
            <a:off x="6970050" y="2035500"/>
            <a:ext cx="2174100" cy="3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 sz="1300" b="0" i="1" u="none" strike="noStrike" cap="none">
                <a:solidFill>
                  <a:srgbClr val="FF0000"/>
                </a:solidFill>
                <a:latin typeface="Arial"/>
                <a:ea typeface="Arial"/>
                <a:cs typeface="Arial"/>
                <a:sym typeface="Arial"/>
              </a:rPr>
              <a:t>6 coef pour chaque pixel </a:t>
            </a:r>
            <a:endParaRPr sz="1000" b="0" i="1" u="none" strike="noStrike" cap="none">
              <a:solidFill>
                <a:srgbClr val="FF0000"/>
              </a:solidFill>
              <a:latin typeface="Arial"/>
              <a:ea typeface="Arial"/>
              <a:cs typeface="Arial"/>
              <a:sym typeface="Arial"/>
            </a:endParaRPr>
          </a:p>
        </p:txBody>
      </p:sp>
      <p:sp>
        <p:nvSpPr>
          <p:cNvPr id="437" name="Google Shape;437;p19"/>
          <p:cNvSpPr txBox="1"/>
          <p:nvPr/>
        </p:nvSpPr>
        <p:spPr>
          <a:xfrm>
            <a:off x="735473" y="46825"/>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lt1"/>
                </a:solidFill>
                <a:latin typeface="Economica"/>
                <a:ea typeface="Economica"/>
                <a:cs typeface="Economica"/>
                <a:sym typeface="Economica"/>
              </a:rPr>
              <a:t>Approche 1 : Classification des coefficients du spline d’interpolation polynomial caractérisant les points de la scène (TP 5)</a:t>
            </a:r>
            <a:endParaRPr sz="1800" b="1" i="0" u="none" strike="noStrike" cap="none">
              <a:solidFill>
                <a:schemeClr val="lt1"/>
              </a:solidFill>
              <a:latin typeface="Economica"/>
              <a:ea typeface="Economica"/>
              <a:cs typeface="Economica"/>
              <a:sym typeface="Economica"/>
            </a:endParaRPr>
          </a:p>
        </p:txBody>
      </p:sp>
      <p:sp>
        <p:nvSpPr>
          <p:cNvPr id="438" name="Google Shape;438;p19"/>
          <p:cNvSpPr/>
          <p:nvPr/>
        </p:nvSpPr>
        <p:spPr>
          <a:xfrm>
            <a:off x="644925" y="11575"/>
            <a:ext cx="586800" cy="586800"/>
          </a:xfrm>
          <a:prstGeom prst="ellipse">
            <a:avLst/>
          </a:prstGeom>
          <a:solidFill>
            <a:srgbClr val="FFFFFF"/>
          </a:solidFill>
          <a:ln w="9525" cap="flat" cmpd="sng">
            <a:solidFill>
              <a:srgbClr val="E066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Lato Light"/>
              <a:ea typeface="Lato Light"/>
              <a:cs typeface="Lato Light"/>
              <a:sym typeface="Lato Light"/>
            </a:endParaRPr>
          </a:p>
        </p:txBody>
      </p:sp>
      <p:sp>
        <p:nvSpPr>
          <p:cNvPr id="439" name="Google Shape;439;p19"/>
          <p:cNvSpPr txBox="1"/>
          <p:nvPr/>
        </p:nvSpPr>
        <p:spPr>
          <a:xfrm>
            <a:off x="639525" y="133525"/>
            <a:ext cx="5976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fr" sz="1900" b="1" i="0" u="none" strike="noStrike" cap="none">
                <a:solidFill>
                  <a:srgbClr val="264653"/>
                </a:solidFill>
                <a:latin typeface="Fira Sans Extra Condensed"/>
                <a:ea typeface="Fira Sans Extra Condensed"/>
                <a:cs typeface="Fira Sans Extra Condensed"/>
                <a:sym typeface="Fira Sans Extra Condensed"/>
              </a:rPr>
              <a:t>1</a:t>
            </a:r>
            <a:endParaRPr sz="1900" b="1" i="0" u="none" strike="noStrike" cap="none">
              <a:solidFill>
                <a:srgbClr val="264653"/>
              </a:solidFill>
              <a:latin typeface="Fira Sans Extra Condensed"/>
              <a:ea typeface="Fira Sans Extra Condensed"/>
              <a:cs typeface="Fira Sans Extra Condensed"/>
              <a:sym typeface="Fira Sans Extra Condensed"/>
            </a:endParaRPr>
          </a:p>
        </p:txBody>
      </p:sp>
      <p:sp>
        <p:nvSpPr>
          <p:cNvPr id="440" name="Google Shape;44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20"/>
          <p:cNvPicPr preferRelativeResize="0"/>
          <p:nvPr/>
        </p:nvPicPr>
        <p:blipFill rotWithShape="1">
          <a:blip r:embed="rId3">
            <a:alphaModFix/>
          </a:blip>
          <a:srcRect l="8785" r="8950" b="6558"/>
          <a:stretch/>
        </p:blipFill>
        <p:spPr>
          <a:xfrm>
            <a:off x="3595291" y="922200"/>
            <a:ext cx="1854326" cy="1940851"/>
          </a:xfrm>
          <a:prstGeom prst="rect">
            <a:avLst/>
          </a:prstGeom>
          <a:noFill/>
          <a:ln>
            <a:noFill/>
          </a:ln>
        </p:spPr>
      </p:pic>
      <p:pic>
        <p:nvPicPr>
          <p:cNvPr id="446" name="Google Shape;446;p20"/>
          <p:cNvPicPr preferRelativeResize="0"/>
          <p:nvPr/>
        </p:nvPicPr>
        <p:blipFill rotWithShape="1">
          <a:blip r:embed="rId4">
            <a:alphaModFix/>
          </a:blip>
          <a:srcRect l="21868" t="4225" r="19797" b="3514"/>
          <a:stretch/>
        </p:blipFill>
        <p:spPr>
          <a:xfrm>
            <a:off x="3499175" y="2722725"/>
            <a:ext cx="2056050" cy="2286000"/>
          </a:xfrm>
          <a:prstGeom prst="rect">
            <a:avLst/>
          </a:prstGeom>
          <a:noFill/>
          <a:ln>
            <a:noFill/>
          </a:ln>
        </p:spPr>
      </p:pic>
      <p:pic>
        <p:nvPicPr>
          <p:cNvPr id="447" name="Google Shape;447;p20"/>
          <p:cNvPicPr preferRelativeResize="0"/>
          <p:nvPr/>
        </p:nvPicPr>
        <p:blipFill rotWithShape="1">
          <a:blip r:embed="rId5">
            <a:alphaModFix/>
          </a:blip>
          <a:srcRect l="24627" t="4225" r="20591" b="3514"/>
          <a:stretch/>
        </p:blipFill>
        <p:spPr>
          <a:xfrm>
            <a:off x="6781500" y="2722725"/>
            <a:ext cx="1891024" cy="2286001"/>
          </a:xfrm>
          <a:prstGeom prst="rect">
            <a:avLst/>
          </a:prstGeom>
          <a:noFill/>
          <a:ln>
            <a:noFill/>
          </a:ln>
        </p:spPr>
      </p:pic>
      <p:pic>
        <p:nvPicPr>
          <p:cNvPr id="448" name="Google Shape;448;p20"/>
          <p:cNvPicPr preferRelativeResize="0"/>
          <p:nvPr/>
        </p:nvPicPr>
        <p:blipFill rotWithShape="1">
          <a:blip r:embed="rId6">
            <a:alphaModFix/>
          </a:blip>
          <a:srcRect/>
          <a:stretch/>
        </p:blipFill>
        <p:spPr>
          <a:xfrm>
            <a:off x="856650" y="831300"/>
            <a:ext cx="1714500" cy="1714500"/>
          </a:xfrm>
          <a:prstGeom prst="rect">
            <a:avLst/>
          </a:prstGeom>
          <a:noFill/>
          <a:ln>
            <a:noFill/>
          </a:ln>
        </p:spPr>
      </p:pic>
      <p:pic>
        <p:nvPicPr>
          <p:cNvPr id="449" name="Google Shape;449;p20"/>
          <p:cNvPicPr preferRelativeResize="0"/>
          <p:nvPr/>
        </p:nvPicPr>
        <p:blipFill rotWithShape="1">
          <a:blip r:embed="rId7">
            <a:alphaModFix/>
          </a:blip>
          <a:srcRect l="31529" r="21086"/>
          <a:stretch/>
        </p:blipFill>
        <p:spPr>
          <a:xfrm>
            <a:off x="1059125" y="2901563"/>
            <a:ext cx="1305902" cy="1836901"/>
          </a:xfrm>
          <a:prstGeom prst="rect">
            <a:avLst/>
          </a:prstGeom>
          <a:noFill/>
          <a:ln>
            <a:noFill/>
          </a:ln>
        </p:spPr>
      </p:pic>
      <p:sp>
        <p:nvSpPr>
          <p:cNvPr id="450" name="Google Shape;450;p20"/>
          <p:cNvSpPr/>
          <p:nvPr/>
        </p:nvSpPr>
        <p:spPr>
          <a:xfrm>
            <a:off x="653013" y="297000"/>
            <a:ext cx="7937700" cy="588900"/>
          </a:xfrm>
          <a:prstGeom prst="roundRect">
            <a:avLst>
              <a:gd name="adj" fmla="val 50000"/>
            </a:avLst>
          </a:prstGeom>
          <a:solidFill>
            <a:srgbClr val="EA9999"/>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0"/>
          <p:cNvSpPr txBox="1"/>
          <p:nvPr/>
        </p:nvSpPr>
        <p:spPr>
          <a:xfrm>
            <a:off x="915685" y="333300"/>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400"/>
              <a:buFont typeface="Arial"/>
              <a:buNone/>
            </a:pPr>
            <a:r>
              <a:rPr lang="fr" sz="2400" b="1" i="0" u="none" strike="noStrike" cap="none">
                <a:solidFill>
                  <a:schemeClr val="lt1"/>
                </a:solidFill>
                <a:latin typeface="Economica"/>
                <a:ea typeface="Economica"/>
                <a:cs typeface="Economica"/>
                <a:sym typeface="Economica"/>
              </a:rPr>
              <a:t>Approche 1 : Classification avec K-Means</a:t>
            </a:r>
            <a:endParaRPr sz="2400" b="1" i="0" u="none" strike="noStrike" cap="none">
              <a:solidFill>
                <a:schemeClr val="lt1"/>
              </a:solidFill>
              <a:latin typeface="Economica"/>
              <a:ea typeface="Economica"/>
              <a:cs typeface="Economica"/>
              <a:sym typeface="Economica"/>
            </a:endParaRPr>
          </a:p>
        </p:txBody>
      </p:sp>
      <p:sp>
        <p:nvSpPr>
          <p:cNvPr id="452" name="Google Shape;452;p20"/>
          <p:cNvSpPr txBox="1"/>
          <p:nvPr/>
        </p:nvSpPr>
        <p:spPr>
          <a:xfrm>
            <a:off x="2642758" y="1818937"/>
            <a:ext cx="754500" cy="516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Open Sans"/>
                <a:ea typeface="Open Sans"/>
                <a:cs typeface="Open Sans"/>
                <a:sym typeface="Open Sans"/>
              </a:rPr>
              <a:t>k = 3</a:t>
            </a:r>
            <a:endParaRPr sz="1800" b="0" i="0" u="none" strike="noStrike" cap="none">
              <a:solidFill>
                <a:schemeClr val="dk1"/>
              </a:solidFill>
              <a:latin typeface="Open Sans"/>
              <a:ea typeface="Open Sans"/>
              <a:cs typeface="Open Sans"/>
              <a:sym typeface="Open Sans"/>
            </a:endParaRPr>
          </a:p>
        </p:txBody>
      </p:sp>
      <p:sp>
        <p:nvSpPr>
          <p:cNvPr id="453" name="Google Shape;453;p20"/>
          <p:cNvSpPr txBox="1"/>
          <p:nvPr/>
        </p:nvSpPr>
        <p:spPr>
          <a:xfrm>
            <a:off x="6027000" y="1848046"/>
            <a:ext cx="754500" cy="516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Open Sans"/>
                <a:ea typeface="Open Sans"/>
                <a:cs typeface="Open Sans"/>
                <a:sym typeface="Open Sans"/>
              </a:rPr>
              <a:t>k = 2</a:t>
            </a:r>
            <a:endParaRPr sz="1800" b="0" i="0" u="none" strike="noStrike" cap="none">
              <a:solidFill>
                <a:schemeClr val="dk1"/>
              </a:solidFill>
              <a:latin typeface="Open Sans"/>
              <a:ea typeface="Open Sans"/>
              <a:cs typeface="Open Sans"/>
              <a:sym typeface="Open Sans"/>
            </a:endParaRPr>
          </a:p>
        </p:txBody>
      </p:sp>
      <p:sp>
        <p:nvSpPr>
          <p:cNvPr id="454" name="Google Shape;45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19</a:t>
            </a:fld>
            <a:endParaRPr/>
          </a:p>
        </p:txBody>
      </p:sp>
      <p:pic>
        <p:nvPicPr>
          <p:cNvPr id="455" name="Google Shape;455;p20"/>
          <p:cNvPicPr preferRelativeResize="0"/>
          <p:nvPr/>
        </p:nvPicPr>
        <p:blipFill rotWithShape="1">
          <a:blip r:embed="rId8">
            <a:alphaModFix/>
          </a:blip>
          <a:srcRect t="4330" b="6283"/>
          <a:stretch/>
        </p:blipFill>
        <p:spPr>
          <a:xfrm>
            <a:off x="6689373" y="974155"/>
            <a:ext cx="2208012" cy="17524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grpSp>
        <p:nvGrpSpPr>
          <p:cNvPr id="57" name="Groupe 56">
            <a:extLst>
              <a:ext uri="{FF2B5EF4-FFF2-40B4-BE49-F238E27FC236}">
                <a16:creationId xmlns:a16="http://schemas.microsoft.com/office/drawing/2014/main" id="{19E16AC0-43D0-0444-82AA-41554DCC5DD8}"/>
              </a:ext>
            </a:extLst>
          </p:cNvPr>
          <p:cNvGrpSpPr/>
          <p:nvPr/>
        </p:nvGrpSpPr>
        <p:grpSpPr>
          <a:xfrm>
            <a:off x="-417933" y="-4591754"/>
            <a:ext cx="9454248" cy="11273558"/>
            <a:chOff x="-557244" y="-3362800"/>
            <a:chExt cx="12605664" cy="15031410"/>
          </a:xfrm>
        </p:grpSpPr>
        <p:pic>
          <p:nvPicPr>
            <p:cNvPr id="5" name="Image 4" descr="Une image contenant Minéral, rocher, quartz&#10;&#10;Description générée automatiquement">
              <a:extLst>
                <a:ext uri="{FF2B5EF4-FFF2-40B4-BE49-F238E27FC236}">
                  <a16:creationId xmlns:a16="http://schemas.microsoft.com/office/drawing/2014/main" id="{F385A0DC-028B-F41B-1661-BB613200E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85875">
              <a:off x="640876" y="2262083"/>
              <a:ext cx="1524734" cy="2175145"/>
            </a:xfrm>
            <a:prstGeom prst="rect">
              <a:avLst/>
            </a:prstGeom>
          </p:spPr>
        </p:pic>
        <p:pic>
          <p:nvPicPr>
            <p:cNvPr id="6" name="Image 5" descr="Une image contenant Minéral, rocher, quartz&#10;&#10;Description générée automatiquement">
              <a:extLst>
                <a:ext uri="{FF2B5EF4-FFF2-40B4-BE49-F238E27FC236}">
                  <a16:creationId xmlns:a16="http://schemas.microsoft.com/office/drawing/2014/main" id="{41154966-5205-82E0-ACBB-C104045C3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5675">
              <a:off x="3012792" y="1810540"/>
              <a:ext cx="930129" cy="1326897"/>
            </a:xfrm>
            <a:prstGeom prst="rect">
              <a:avLst/>
            </a:prstGeom>
          </p:spPr>
        </p:pic>
        <p:pic>
          <p:nvPicPr>
            <p:cNvPr id="7" name="Image 6" descr="Une image contenant Minéral, rocher, quartz&#10;&#10;Description générée automatiquement">
              <a:extLst>
                <a:ext uri="{FF2B5EF4-FFF2-40B4-BE49-F238E27FC236}">
                  <a16:creationId xmlns:a16="http://schemas.microsoft.com/office/drawing/2014/main" id="{0BC5014B-8689-939E-0C1E-DAC9BF72C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85875">
              <a:off x="8299413" y="4000071"/>
              <a:ext cx="1194396" cy="1703894"/>
            </a:xfrm>
            <a:prstGeom prst="rect">
              <a:avLst/>
            </a:prstGeom>
          </p:spPr>
        </p:pic>
        <p:pic>
          <p:nvPicPr>
            <p:cNvPr id="9" name="Image 8" descr="Une image contenant Minéral, nature, rocher, feuille&#10;&#10;Description générée automatiquement">
              <a:extLst>
                <a:ext uri="{FF2B5EF4-FFF2-40B4-BE49-F238E27FC236}">
                  <a16:creationId xmlns:a16="http://schemas.microsoft.com/office/drawing/2014/main" id="{02892806-3B4B-688A-CF67-B91A6867A3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748391">
              <a:off x="2439723" y="4139957"/>
              <a:ext cx="1217877" cy="1783112"/>
            </a:xfrm>
            <a:prstGeom prst="rect">
              <a:avLst/>
            </a:prstGeom>
          </p:spPr>
        </p:pic>
        <p:pic>
          <p:nvPicPr>
            <p:cNvPr id="11" name="Image 10" descr="Une image contenant Minéral, nature, rocher, feuille&#10;&#10;Description générée automatiquement">
              <a:extLst>
                <a:ext uri="{FF2B5EF4-FFF2-40B4-BE49-F238E27FC236}">
                  <a16:creationId xmlns:a16="http://schemas.microsoft.com/office/drawing/2014/main" id="{58012D78-5DEA-CD41-9045-B303ED2B549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91982">
              <a:off x="8031901" y="452579"/>
              <a:ext cx="931927" cy="1364448"/>
            </a:xfrm>
            <a:prstGeom prst="rect">
              <a:avLst/>
            </a:prstGeom>
          </p:spPr>
        </p:pic>
        <p:pic>
          <p:nvPicPr>
            <p:cNvPr id="12" name="Image 11" descr="Une image contenant Minéral, nature, rocher, feuille&#10;&#10;Description générée automatiquement">
              <a:extLst>
                <a:ext uri="{FF2B5EF4-FFF2-40B4-BE49-F238E27FC236}">
                  <a16:creationId xmlns:a16="http://schemas.microsoft.com/office/drawing/2014/main" id="{69C07DED-5F7E-E800-4A67-7984C9CD6D8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778736">
              <a:off x="1901780" y="1211184"/>
              <a:ext cx="721674" cy="1056613"/>
            </a:xfrm>
            <a:prstGeom prst="rect">
              <a:avLst/>
            </a:prstGeom>
          </p:spPr>
        </p:pic>
        <p:pic>
          <p:nvPicPr>
            <p:cNvPr id="13" name="Image 12" descr="Une image contenant Minéral, rocher, quartz&#10;&#10;Description générée automatiquement">
              <a:extLst>
                <a:ext uri="{FF2B5EF4-FFF2-40B4-BE49-F238E27FC236}">
                  <a16:creationId xmlns:a16="http://schemas.microsoft.com/office/drawing/2014/main" id="{295BAF8C-1404-0F0A-9D0A-98DA30EA3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57941">
              <a:off x="3433620" y="5040093"/>
              <a:ext cx="847998" cy="1209731"/>
            </a:xfrm>
            <a:prstGeom prst="rect">
              <a:avLst/>
            </a:prstGeom>
          </p:spPr>
        </p:pic>
        <p:pic>
          <p:nvPicPr>
            <p:cNvPr id="14" name="Image 13" descr="Une image contenant Minéral, rocher, quartz&#10;&#10;Description générée automatiquement">
              <a:extLst>
                <a:ext uri="{FF2B5EF4-FFF2-40B4-BE49-F238E27FC236}">
                  <a16:creationId xmlns:a16="http://schemas.microsoft.com/office/drawing/2014/main" id="{D02B96E8-2864-5DBE-4EDF-4391D50BD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802845">
              <a:off x="1174776" y="5498460"/>
              <a:ext cx="640609" cy="913876"/>
            </a:xfrm>
            <a:prstGeom prst="rect">
              <a:avLst/>
            </a:prstGeom>
          </p:spPr>
        </p:pic>
        <p:pic>
          <p:nvPicPr>
            <p:cNvPr id="15" name="Image 14" descr="Une image contenant Minéral, rocher, quartz&#10;&#10;Description générée automatiquement">
              <a:extLst>
                <a:ext uri="{FF2B5EF4-FFF2-40B4-BE49-F238E27FC236}">
                  <a16:creationId xmlns:a16="http://schemas.microsoft.com/office/drawing/2014/main" id="{33040122-06DB-59E4-93AE-CA55E1BAB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087340">
              <a:off x="9738336" y="443723"/>
              <a:ext cx="977278" cy="1394159"/>
            </a:xfrm>
            <a:prstGeom prst="rect">
              <a:avLst/>
            </a:prstGeom>
          </p:spPr>
        </p:pic>
        <p:pic>
          <p:nvPicPr>
            <p:cNvPr id="16" name="Image 15" descr="Une image contenant Minéral, rocher, quartz&#10;&#10;Description générée automatiquement">
              <a:extLst>
                <a:ext uri="{FF2B5EF4-FFF2-40B4-BE49-F238E27FC236}">
                  <a16:creationId xmlns:a16="http://schemas.microsoft.com/office/drawing/2014/main" id="{704E2044-55CA-79C3-92A6-F22538C6D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518138">
              <a:off x="836230" y="218189"/>
              <a:ext cx="816344" cy="1164575"/>
            </a:xfrm>
            <a:prstGeom prst="rect">
              <a:avLst/>
            </a:prstGeom>
          </p:spPr>
        </p:pic>
        <p:pic>
          <p:nvPicPr>
            <p:cNvPr id="17" name="Image 16" descr="Une image contenant Minéral, rocher, quartz&#10;&#10;Description générée automatiquement">
              <a:extLst>
                <a:ext uri="{FF2B5EF4-FFF2-40B4-BE49-F238E27FC236}">
                  <a16:creationId xmlns:a16="http://schemas.microsoft.com/office/drawing/2014/main" id="{50051F53-820B-8FF7-F663-6117A35EB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17826">
              <a:off x="11083515" y="2934695"/>
              <a:ext cx="816344" cy="1164575"/>
            </a:xfrm>
            <a:prstGeom prst="rect">
              <a:avLst/>
            </a:prstGeom>
          </p:spPr>
        </p:pic>
        <p:pic>
          <p:nvPicPr>
            <p:cNvPr id="18" name="Image 17" descr="Une image contenant Minéral, nature, rocher, feuille&#10;&#10;Description générée automatiquement">
              <a:extLst>
                <a:ext uri="{FF2B5EF4-FFF2-40B4-BE49-F238E27FC236}">
                  <a16:creationId xmlns:a16="http://schemas.microsoft.com/office/drawing/2014/main" id="{7097BDEF-0119-F3E2-8540-67314308EED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06882">
              <a:off x="10834242" y="3178602"/>
              <a:ext cx="1214178" cy="1777696"/>
            </a:xfrm>
            <a:prstGeom prst="rect">
              <a:avLst/>
            </a:prstGeom>
          </p:spPr>
        </p:pic>
        <p:pic>
          <p:nvPicPr>
            <p:cNvPr id="19" name="Image 18" descr="Une image contenant Minéral, nature, rocher, feuille&#10;&#10;Description générée automatiquement">
              <a:extLst>
                <a:ext uri="{FF2B5EF4-FFF2-40B4-BE49-F238E27FC236}">
                  <a16:creationId xmlns:a16="http://schemas.microsoft.com/office/drawing/2014/main" id="{D9DB46BD-E3C2-FF5F-17A8-EE4FDFB0FAA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06882">
              <a:off x="9706891" y="5023321"/>
              <a:ext cx="1034808" cy="1515078"/>
            </a:xfrm>
            <a:prstGeom prst="rect">
              <a:avLst/>
            </a:prstGeom>
          </p:spPr>
        </p:pic>
        <p:pic>
          <p:nvPicPr>
            <p:cNvPr id="20" name="Image 19" descr="Une image contenant Minéral, nature, rocher, feuille&#10;&#10;Description générée automatiquement">
              <a:extLst>
                <a:ext uri="{FF2B5EF4-FFF2-40B4-BE49-F238E27FC236}">
                  <a16:creationId xmlns:a16="http://schemas.microsoft.com/office/drawing/2014/main" id="{4C7A932B-A7E8-8CD9-6A26-39AB6F8C484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786743">
              <a:off x="11205591" y="370071"/>
              <a:ext cx="696895" cy="1020335"/>
            </a:xfrm>
            <a:prstGeom prst="rect">
              <a:avLst/>
            </a:prstGeom>
          </p:spPr>
        </p:pic>
        <p:pic>
          <p:nvPicPr>
            <p:cNvPr id="21" name="Image 20" descr="Une image contenant Minéral, nature, rocher, feuille&#10;&#10;Description générée automatiquement">
              <a:extLst>
                <a:ext uri="{FF2B5EF4-FFF2-40B4-BE49-F238E27FC236}">
                  <a16:creationId xmlns:a16="http://schemas.microsoft.com/office/drawing/2014/main" id="{FA71FFAF-529D-7852-E095-037399BA8F8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786743">
              <a:off x="448555" y="4786268"/>
              <a:ext cx="696895" cy="1020335"/>
            </a:xfrm>
            <a:prstGeom prst="rect">
              <a:avLst/>
            </a:prstGeom>
          </p:spPr>
        </p:pic>
        <p:pic>
          <p:nvPicPr>
            <p:cNvPr id="24" name="Image 23" descr="Une image contenant Minéral, rocher, quartz&#10;&#10;Description générée automatiquement">
              <a:extLst>
                <a:ext uri="{FF2B5EF4-FFF2-40B4-BE49-F238E27FC236}">
                  <a16:creationId xmlns:a16="http://schemas.microsoft.com/office/drawing/2014/main" id="{7C4A7B04-E87C-30A9-B31B-549AE00D9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6159">
              <a:off x="3928653" y="213176"/>
              <a:ext cx="652883" cy="931385"/>
            </a:xfrm>
            <a:prstGeom prst="rect">
              <a:avLst/>
            </a:prstGeom>
          </p:spPr>
        </p:pic>
        <p:pic>
          <p:nvPicPr>
            <p:cNvPr id="25" name="Image 24" descr="Une image contenant Minéral, rocher, quartz&#10;&#10;Description générée automatiquement">
              <a:extLst>
                <a:ext uri="{FF2B5EF4-FFF2-40B4-BE49-F238E27FC236}">
                  <a16:creationId xmlns:a16="http://schemas.microsoft.com/office/drawing/2014/main" id="{D0847749-1697-DF69-4234-0196DD8A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85875">
              <a:off x="116905" y="7392294"/>
              <a:ext cx="1524734" cy="2175145"/>
            </a:xfrm>
            <a:prstGeom prst="rect">
              <a:avLst/>
            </a:prstGeom>
          </p:spPr>
        </p:pic>
        <p:pic>
          <p:nvPicPr>
            <p:cNvPr id="26" name="Image 25" descr="Une image contenant Minéral, rocher, quartz&#10;&#10;Description générée automatiquement">
              <a:extLst>
                <a:ext uri="{FF2B5EF4-FFF2-40B4-BE49-F238E27FC236}">
                  <a16:creationId xmlns:a16="http://schemas.microsoft.com/office/drawing/2014/main" id="{396026B7-8BBB-3C96-E064-131A39A07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5675">
              <a:off x="2488821" y="6940751"/>
              <a:ext cx="930129" cy="1326897"/>
            </a:xfrm>
            <a:prstGeom prst="rect">
              <a:avLst/>
            </a:prstGeom>
          </p:spPr>
        </p:pic>
        <p:pic>
          <p:nvPicPr>
            <p:cNvPr id="27" name="Image 26" descr="Une image contenant Minéral, rocher, quartz&#10;&#10;Description générée automatiquement">
              <a:extLst>
                <a:ext uri="{FF2B5EF4-FFF2-40B4-BE49-F238E27FC236}">
                  <a16:creationId xmlns:a16="http://schemas.microsoft.com/office/drawing/2014/main" id="{D13B384D-B10C-8346-BE57-7A1220373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85875">
              <a:off x="8450093" y="7415858"/>
              <a:ext cx="1194396" cy="1703894"/>
            </a:xfrm>
            <a:prstGeom prst="rect">
              <a:avLst/>
            </a:prstGeom>
          </p:spPr>
        </p:pic>
        <p:pic>
          <p:nvPicPr>
            <p:cNvPr id="28" name="Image 27" descr="Une image contenant Minéral, nature, rocher, feuille&#10;&#10;Description générée automatiquement">
              <a:extLst>
                <a:ext uri="{FF2B5EF4-FFF2-40B4-BE49-F238E27FC236}">
                  <a16:creationId xmlns:a16="http://schemas.microsoft.com/office/drawing/2014/main" id="{18E3C015-5356-0F2C-B941-75E441805C4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748391">
              <a:off x="1915752" y="9270168"/>
              <a:ext cx="1217877" cy="1783112"/>
            </a:xfrm>
            <a:prstGeom prst="rect">
              <a:avLst/>
            </a:prstGeom>
          </p:spPr>
        </p:pic>
        <p:pic>
          <p:nvPicPr>
            <p:cNvPr id="29" name="Image 28" descr="Une image contenant Minéral, nature, rocher, feuille&#10;&#10;Description générée automatiquement">
              <a:extLst>
                <a:ext uri="{FF2B5EF4-FFF2-40B4-BE49-F238E27FC236}">
                  <a16:creationId xmlns:a16="http://schemas.microsoft.com/office/drawing/2014/main" id="{F72E424C-C98F-18C0-2B5A-32CD963F391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891982">
              <a:off x="7516651" y="6187477"/>
              <a:ext cx="931927" cy="1364448"/>
            </a:xfrm>
            <a:prstGeom prst="rect">
              <a:avLst/>
            </a:prstGeom>
          </p:spPr>
        </p:pic>
        <p:pic>
          <p:nvPicPr>
            <p:cNvPr id="30" name="Image 29" descr="Une image contenant Minéral, nature, rocher, feuille&#10;&#10;Description générée automatiquement">
              <a:extLst>
                <a:ext uri="{FF2B5EF4-FFF2-40B4-BE49-F238E27FC236}">
                  <a16:creationId xmlns:a16="http://schemas.microsoft.com/office/drawing/2014/main" id="{A8B7EB03-452D-C403-2015-D21BB1E118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0778736">
              <a:off x="1377809" y="6341395"/>
              <a:ext cx="721674" cy="1056613"/>
            </a:xfrm>
            <a:prstGeom prst="rect">
              <a:avLst/>
            </a:prstGeom>
          </p:spPr>
        </p:pic>
        <p:pic>
          <p:nvPicPr>
            <p:cNvPr id="31" name="Image 30" descr="Une image contenant Minéral, rocher, quartz&#10;&#10;Description générée automatiquement">
              <a:extLst>
                <a:ext uri="{FF2B5EF4-FFF2-40B4-BE49-F238E27FC236}">
                  <a16:creationId xmlns:a16="http://schemas.microsoft.com/office/drawing/2014/main" id="{D03C0A68-E23F-22F1-BB43-C6E46555A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57941">
              <a:off x="2909649" y="10170304"/>
              <a:ext cx="847998" cy="1209731"/>
            </a:xfrm>
            <a:prstGeom prst="rect">
              <a:avLst/>
            </a:prstGeom>
          </p:spPr>
        </p:pic>
        <p:pic>
          <p:nvPicPr>
            <p:cNvPr id="32" name="Image 31" descr="Une image contenant Minéral, rocher, quartz&#10;&#10;Description générée automatiquement">
              <a:extLst>
                <a:ext uri="{FF2B5EF4-FFF2-40B4-BE49-F238E27FC236}">
                  <a16:creationId xmlns:a16="http://schemas.microsoft.com/office/drawing/2014/main" id="{46E404E2-68D9-0320-AB48-2BFD9B62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802845">
              <a:off x="650805" y="10628671"/>
              <a:ext cx="640609" cy="913876"/>
            </a:xfrm>
            <a:prstGeom prst="rect">
              <a:avLst/>
            </a:prstGeom>
          </p:spPr>
        </p:pic>
        <p:pic>
          <p:nvPicPr>
            <p:cNvPr id="33" name="Image 32" descr="Une image contenant Minéral, rocher, quartz&#10;&#10;Description générée automatiquement">
              <a:extLst>
                <a:ext uri="{FF2B5EF4-FFF2-40B4-BE49-F238E27FC236}">
                  <a16:creationId xmlns:a16="http://schemas.microsoft.com/office/drawing/2014/main" id="{94AD6084-8D8E-919F-9458-5A41EA2FD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087340">
              <a:off x="9214365" y="5573934"/>
              <a:ext cx="977278" cy="1394159"/>
            </a:xfrm>
            <a:prstGeom prst="rect">
              <a:avLst/>
            </a:prstGeom>
          </p:spPr>
        </p:pic>
        <p:pic>
          <p:nvPicPr>
            <p:cNvPr id="34" name="Image 33" descr="Une image contenant Minéral, rocher, quartz&#10;&#10;Description générée automatiquement">
              <a:extLst>
                <a:ext uri="{FF2B5EF4-FFF2-40B4-BE49-F238E27FC236}">
                  <a16:creationId xmlns:a16="http://schemas.microsoft.com/office/drawing/2014/main" id="{C4F567BC-CDEF-C58B-468A-B16E0C107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518138">
              <a:off x="312259" y="5348400"/>
              <a:ext cx="816344" cy="1164575"/>
            </a:xfrm>
            <a:prstGeom prst="rect">
              <a:avLst/>
            </a:prstGeom>
          </p:spPr>
        </p:pic>
        <p:pic>
          <p:nvPicPr>
            <p:cNvPr id="35" name="Image 34" descr="Une image contenant Minéral, nature, rocher, feuille&#10;&#10;Description générée automatiquement">
              <a:extLst>
                <a:ext uri="{FF2B5EF4-FFF2-40B4-BE49-F238E27FC236}">
                  <a16:creationId xmlns:a16="http://schemas.microsoft.com/office/drawing/2014/main" id="{9A70B3EC-3E8D-E292-2803-FAB2B063209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06882">
              <a:off x="10310271" y="8308813"/>
              <a:ext cx="1214178" cy="1777696"/>
            </a:xfrm>
            <a:prstGeom prst="rect">
              <a:avLst/>
            </a:prstGeom>
          </p:spPr>
        </p:pic>
        <p:pic>
          <p:nvPicPr>
            <p:cNvPr id="36" name="Image 35" descr="Une image contenant Minéral, nature, rocher, feuille&#10;&#10;Description générée automatiquement">
              <a:extLst>
                <a:ext uri="{FF2B5EF4-FFF2-40B4-BE49-F238E27FC236}">
                  <a16:creationId xmlns:a16="http://schemas.microsoft.com/office/drawing/2014/main" id="{BF7ABC60-069C-B2F5-3FCB-F78AAF1FA63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006882">
              <a:off x="9182920" y="10153532"/>
              <a:ext cx="1034808" cy="1515078"/>
            </a:xfrm>
            <a:prstGeom prst="rect">
              <a:avLst/>
            </a:prstGeom>
          </p:spPr>
        </p:pic>
        <p:pic>
          <p:nvPicPr>
            <p:cNvPr id="37" name="Image 36" descr="Une image contenant Minéral, nature, rocher, feuille&#10;&#10;Description générée automatiquement">
              <a:extLst>
                <a:ext uri="{FF2B5EF4-FFF2-40B4-BE49-F238E27FC236}">
                  <a16:creationId xmlns:a16="http://schemas.microsoft.com/office/drawing/2014/main" id="{BE4A6E27-192D-2CB2-150D-8D1763C613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786743">
              <a:off x="10681620" y="5500282"/>
              <a:ext cx="696895" cy="1020335"/>
            </a:xfrm>
            <a:prstGeom prst="rect">
              <a:avLst/>
            </a:prstGeom>
          </p:spPr>
        </p:pic>
        <p:pic>
          <p:nvPicPr>
            <p:cNvPr id="38" name="Image 37" descr="Une image contenant Minéral, nature, rocher, feuille&#10;&#10;Description générée automatiquement">
              <a:extLst>
                <a:ext uri="{FF2B5EF4-FFF2-40B4-BE49-F238E27FC236}">
                  <a16:creationId xmlns:a16="http://schemas.microsoft.com/office/drawing/2014/main" id="{081BE111-805E-46A6-A5FA-26740DCABBF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1786743">
              <a:off x="-75416" y="9916479"/>
              <a:ext cx="696895" cy="1020335"/>
            </a:xfrm>
            <a:prstGeom prst="rect">
              <a:avLst/>
            </a:prstGeom>
          </p:spPr>
        </p:pic>
        <p:pic>
          <p:nvPicPr>
            <p:cNvPr id="39" name="Image 38" descr="Une image contenant Minéral, rocher, quartz&#10;&#10;Description générée automatiquement">
              <a:extLst>
                <a:ext uri="{FF2B5EF4-FFF2-40B4-BE49-F238E27FC236}">
                  <a16:creationId xmlns:a16="http://schemas.microsoft.com/office/drawing/2014/main" id="{ACF00B28-D7B9-D228-B079-8E1B4FE1C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76159">
              <a:off x="3404682" y="5343387"/>
              <a:ext cx="652883" cy="931385"/>
            </a:xfrm>
            <a:prstGeom prst="rect">
              <a:avLst/>
            </a:prstGeom>
          </p:spPr>
        </p:pic>
        <p:pic>
          <p:nvPicPr>
            <p:cNvPr id="40" name="Image 39" descr="Une image contenant Minéral, rocher, quartz&#10;&#10;Description générée automatiquement">
              <a:extLst>
                <a:ext uri="{FF2B5EF4-FFF2-40B4-BE49-F238E27FC236}">
                  <a16:creationId xmlns:a16="http://schemas.microsoft.com/office/drawing/2014/main" id="{572C4F92-8509-3D7C-FA48-6981CE63D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636578">
              <a:off x="2095833" y="-1148116"/>
              <a:ext cx="1524734" cy="2175145"/>
            </a:xfrm>
            <a:prstGeom prst="rect">
              <a:avLst/>
            </a:prstGeom>
          </p:spPr>
        </p:pic>
        <p:pic>
          <p:nvPicPr>
            <p:cNvPr id="41" name="Image 40" descr="Une image contenant Minéral, rocher, quartz&#10;&#10;Description générée automatiquement">
              <a:extLst>
                <a:ext uri="{FF2B5EF4-FFF2-40B4-BE49-F238E27FC236}">
                  <a16:creationId xmlns:a16="http://schemas.microsoft.com/office/drawing/2014/main" id="{4F08094F-897D-A687-6A2E-01ED322FA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886378">
              <a:off x="2168713" y="-2084051"/>
              <a:ext cx="930129" cy="1326897"/>
            </a:xfrm>
            <a:prstGeom prst="rect">
              <a:avLst/>
            </a:prstGeom>
          </p:spPr>
        </p:pic>
        <p:pic>
          <p:nvPicPr>
            <p:cNvPr id="42" name="Image 41" descr="Une image contenant Minéral, rocher, quartz&#10;&#10;Description générée automatiquement">
              <a:extLst>
                <a:ext uri="{FF2B5EF4-FFF2-40B4-BE49-F238E27FC236}">
                  <a16:creationId xmlns:a16="http://schemas.microsoft.com/office/drawing/2014/main" id="{DF4DF4B0-EE9A-1FA7-9756-F871F9A53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636578">
              <a:off x="7455334" y="105480"/>
              <a:ext cx="1194396" cy="1703894"/>
            </a:xfrm>
            <a:prstGeom prst="rect">
              <a:avLst/>
            </a:prstGeom>
          </p:spPr>
        </p:pic>
        <p:pic>
          <p:nvPicPr>
            <p:cNvPr id="44" name="Image 43" descr="Une image contenant Minéral, nature, rocher, feuille&#10;&#10;Description générée automatiquement">
              <a:extLst>
                <a:ext uri="{FF2B5EF4-FFF2-40B4-BE49-F238E27FC236}">
                  <a16:creationId xmlns:a16="http://schemas.microsoft.com/office/drawing/2014/main" id="{97FF87A9-2964-E9DF-9D50-6793DA4A3C5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942685">
              <a:off x="7196543" y="-2837325"/>
              <a:ext cx="931927" cy="1364448"/>
            </a:xfrm>
            <a:prstGeom prst="rect">
              <a:avLst/>
            </a:prstGeom>
          </p:spPr>
        </p:pic>
        <p:pic>
          <p:nvPicPr>
            <p:cNvPr id="45" name="Image 44" descr="Une image contenant Minéral, nature, rocher, feuille&#10;&#10;Description générée automatiquement">
              <a:extLst>
                <a:ext uri="{FF2B5EF4-FFF2-40B4-BE49-F238E27FC236}">
                  <a16:creationId xmlns:a16="http://schemas.microsoft.com/office/drawing/2014/main" id="{22DCA4C7-7AC9-C467-A33C-3739BAC0146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229439">
              <a:off x="1057701" y="-2683407"/>
              <a:ext cx="721674" cy="1056613"/>
            </a:xfrm>
            <a:prstGeom prst="rect">
              <a:avLst/>
            </a:prstGeom>
          </p:spPr>
        </p:pic>
        <p:pic>
          <p:nvPicPr>
            <p:cNvPr id="47" name="Image 46" descr="Une image contenant Minéral, rocher, quartz&#10;&#10;Description générée automatiquement">
              <a:extLst>
                <a:ext uri="{FF2B5EF4-FFF2-40B4-BE49-F238E27FC236}">
                  <a16:creationId xmlns:a16="http://schemas.microsoft.com/office/drawing/2014/main" id="{825E989D-ACE1-67A3-7B2A-4393D6284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53548">
              <a:off x="330697" y="1603869"/>
              <a:ext cx="640609" cy="913876"/>
            </a:xfrm>
            <a:prstGeom prst="rect">
              <a:avLst/>
            </a:prstGeom>
          </p:spPr>
        </p:pic>
        <p:pic>
          <p:nvPicPr>
            <p:cNvPr id="48" name="Image 47" descr="Une image contenant Minéral, rocher, quartz&#10;&#10;Description générée automatiquement">
              <a:extLst>
                <a:ext uri="{FF2B5EF4-FFF2-40B4-BE49-F238E27FC236}">
                  <a16:creationId xmlns:a16="http://schemas.microsoft.com/office/drawing/2014/main" id="{25F46694-710B-7E59-6291-14BBC9C5F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38043">
              <a:off x="10195108" y="2216038"/>
              <a:ext cx="977278" cy="1394159"/>
            </a:xfrm>
            <a:prstGeom prst="rect">
              <a:avLst/>
            </a:prstGeom>
          </p:spPr>
        </p:pic>
        <p:pic>
          <p:nvPicPr>
            <p:cNvPr id="49" name="Image 48" descr="Une image contenant Minéral, rocher, quartz&#10;&#10;Description générée automatiquement">
              <a:extLst>
                <a:ext uri="{FF2B5EF4-FFF2-40B4-BE49-F238E27FC236}">
                  <a16:creationId xmlns:a16="http://schemas.microsoft.com/office/drawing/2014/main" id="{234F0EA1-53D5-C01D-6E43-14394D48B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68841">
              <a:off x="8753853" y="-1707507"/>
              <a:ext cx="816344" cy="1164575"/>
            </a:xfrm>
            <a:prstGeom prst="rect">
              <a:avLst/>
            </a:prstGeom>
          </p:spPr>
        </p:pic>
        <p:pic>
          <p:nvPicPr>
            <p:cNvPr id="50" name="Image 49" descr="Une image contenant Minéral, nature, rocher, feuille&#10;&#10;Description générée automatiquement">
              <a:extLst>
                <a:ext uri="{FF2B5EF4-FFF2-40B4-BE49-F238E27FC236}">
                  <a16:creationId xmlns:a16="http://schemas.microsoft.com/office/drawing/2014/main" id="{D07B9B91-583A-1CEE-E179-B0FFCD5A65C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457585">
              <a:off x="9990163" y="-715989"/>
              <a:ext cx="1214178" cy="1777696"/>
            </a:xfrm>
            <a:prstGeom prst="rect">
              <a:avLst/>
            </a:prstGeom>
          </p:spPr>
        </p:pic>
        <p:pic>
          <p:nvPicPr>
            <p:cNvPr id="51" name="Image 50" descr="Une image contenant Minéral, nature, rocher, feuille&#10;&#10;Description générée automatiquement">
              <a:extLst>
                <a:ext uri="{FF2B5EF4-FFF2-40B4-BE49-F238E27FC236}">
                  <a16:creationId xmlns:a16="http://schemas.microsoft.com/office/drawing/2014/main" id="{AD5933FC-AA1C-22B1-B491-D2B9CE7567A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457585">
              <a:off x="8862812" y="1128730"/>
              <a:ext cx="1034808" cy="1515078"/>
            </a:xfrm>
            <a:prstGeom prst="rect">
              <a:avLst/>
            </a:prstGeom>
          </p:spPr>
        </p:pic>
        <p:pic>
          <p:nvPicPr>
            <p:cNvPr id="52" name="Image 51" descr="Une image contenant Minéral, nature, rocher, feuille&#10;&#10;Description générée automatiquement">
              <a:extLst>
                <a:ext uri="{FF2B5EF4-FFF2-40B4-BE49-F238E27FC236}">
                  <a16:creationId xmlns:a16="http://schemas.microsoft.com/office/drawing/2014/main" id="{255ABDC6-8A0E-E465-DD44-6ED98AD72ED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237446">
              <a:off x="10361512" y="-3524520"/>
              <a:ext cx="696895" cy="1020335"/>
            </a:xfrm>
            <a:prstGeom prst="rect">
              <a:avLst/>
            </a:prstGeom>
          </p:spPr>
        </p:pic>
        <p:pic>
          <p:nvPicPr>
            <p:cNvPr id="53" name="Image 52" descr="Une image contenant Minéral, nature, rocher, feuille&#10;&#10;Description générée automatiquement">
              <a:extLst>
                <a:ext uri="{FF2B5EF4-FFF2-40B4-BE49-F238E27FC236}">
                  <a16:creationId xmlns:a16="http://schemas.microsoft.com/office/drawing/2014/main" id="{C2D1D701-7939-ACED-A021-D3EE588D842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237446">
              <a:off x="-395524" y="891677"/>
              <a:ext cx="696895" cy="1020335"/>
            </a:xfrm>
            <a:prstGeom prst="rect">
              <a:avLst/>
            </a:prstGeom>
          </p:spPr>
        </p:pic>
        <p:pic>
          <p:nvPicPr>
            <p:cNvPr id="54" name="Image 53" descr="Une image contenant Minéral, rocher, quartz&#10;&#10;Description générée automatiquement">
              <a:extLst>
                <a:ext uri="{FF2B5EF4-FFF2-40B4-BE49-F238E27FC236}">
                  <a16:creationId xmlns:a16="http://schemas.microsoft.com/office/drawing/2014/main" id="{2CA0CA7F-25A1-AE71-1000-E62A997B1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426862">
              <a:off x="142346" y="-1480171"/>
              <a:ext cx="652883" cy="931385"/>
            </a:xfrm>
            <a:prstGeom prst="rect">
              <a:avLst/>
            </a:prstGeom>
          </p:spPr>
        </p:pic>
        <p:pic>
          <p:nvPicPr>
            <p:cNvPr id="55" name="Image 54" descr="Une image contenant Minéral, rocher, quartz&#10;&#10;Description générée automatiquement">
              <a:extLst>
                <a:ext uri="{FF2B5EF4-FFF2-40B4-BE49-F238E27FC236}">
                  <a16:creationId xmlns:a16="http://schemas.microsoft.com/office/drawing/2014/main" id="{14257CD3-174D-E390-53BF-E7DE4FC49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78423">
              <a:off x="10974074" y="6933008"/>
              <a:ext cx="847998" cy="1209731"/>
            </a:xfrm>
            <a:prstGeom prst="rect">
              <a:avLst/>
            </a:prstGeom>
          </p:spPr>
        </p:pic>
        <p:pic>
          <p:nvPicPr>
            <p:cNvPr id="56" name="Image 55" descr="Une image contenant Minéral, rocher, quartz&#10;&#10;Description générée automatiquement">
              <a:extLst>
                <a:ext uri="{FF2B5EF4-FFF2-40B4-BE49-F238E27FC236}">
                  <a16:creationId xmlns:a16="http://schemas.microsoft.com/office/drawing/2014/main" id="{DBED5697-56EF-983A-46EF-76B19DB93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57941">
              <a:off x="10259748" y="9253457"/>
              <a:ext cx="847998" cy="1209731"/>
            </a:xfrm>
            <a:prstGeom prst="rect">
              <a:avLst/>
            </a:prstGeom>
          </p:spPr>
        </p:pic>
      </p:grpSp>
      <p:grpSp>
        <p:nvGrpSpPr>
          <p:cNvPr id="82" name="Groupe 81">
            <a:extLst>
              <a:ext uri="{FF2B5EF4-FFF2-40B4-BE49-F238E27FC236}">
                <a16:creationId xmlns:a16="http://schemas.microsoft.com/office/drawing/2014/main" id="{EEB5E899-8FA9-24DF-A4F1-7408F7A0E197}"/>
              </a:ext>
            </a:extLst>
          </p:cNvPr>
          <p:cNvGrpSpPr/>
          <p:nvPr/>
        </p:nvGrpSpPr>
        <p:grpSpPr>
          <a:xfrm>
            <a:off x="-1001563" y="-10214810"/>
            <a:ext cx="11147126" cy="15832432"/>
            <a:chOff x="-1661402" y="-7477267"/>
            <a:chExt cx="14862835" cy="21109909"/>
          </a:xfrm>
        </p:grpSpPr>
        <p:pic>
          <p:nvPicPr>
            <p:cNvPr id="58" name="Image 57" descr="Une image contenant Minéral, rocher, quartz&#10;&#10;Description générée automatiquement">
              <a:extLst>
                <a:ext uri="{FF2B5EF4-FFF2-40B4-BE49-F238E27FC236}">
                  <a16:creationId xmlns:a16="http://schemas.microsoft.com/office/drawing/2014/main" id="{45FD07C4-05C9-080D-A687-BDBC9ADB1FC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157941">
              <a:off x="2112089" y="3439714"/>
              <a:ext cx="2085920" cy="2975717"/>
            </a:xfrm>
            <a:prstGeom prst="rect">
              <a:avLst/>
            </a:prstGeom>
          </p:spPr>
        </p:pic>
        <p:pic>
          <p:nvPicPr>
            <p:cNvPr id="59" name="Image 58" descr="Une image contenant Minéral, rocher, quartz&#10;&#10;Description générée automatiquement">
              <a:extLst>
                <a:ext uri="{FF2B5EF4-FFF2-40B4-BE49-F238E27FC236}">
                  <a16:creationId xmlns:a16="http://schemas.microsoft.com/office/drawing/2014/main" id="{4A477A8E-D9D2-FAED-A8AE-295523272A71}"/>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20310788">
              <a:off x="7297115" y="1309631"/>
              <a:ext cx="1438033" cy="2051459"/>
            </a:xfrm>
            <a:prstGeom prst="rect">
              <a:avLst/>
            </a:prstGeom>
          </p:spPr>
        </p:pic>
        <p:pic>
          <p:nvPicPr>
            <p:cNvPr id="60" name="Image 59" descr="Une image contenant Minéral, rocher, quartz&#10;&#10;Description générée automatiquement">
              <a:extLst>
                <a:ext uri="{FF2B5EF4-FFF2-40B4-BE49-F238E27FC236}">
                  <a16:creationId xmlns:a16="http://schemas.microsoft.com/office/drawing/2014/main" id="{8F12C533-BCC8-0540-20F3-A98980432DFA}"/>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7888726">
              <a:off x="7571466" y="4545324"/>
              <a:ext cx="2515731" cy="3588874"/>
            </a:xfrm>
            <a:prstGeom prst="rect">
              <a:avLst/>
            </a:prstGeom>
          </p:spPr>
        </p:pic>
        <p:pic>
          <p:nvPicPr>
            <p:cNvPr id="61" name="Image 60" descr="Une image contenant Minéral, rocher, quartz&#10;&#10;Description générée automatiquement">
              <a:extLst>
                <a:ext uri="{FF2B5EF4-FFF2-40B4-BE49-F238E27FC236}">
                  <a16:creationId xmlns:a16="http://schemas.microsoft.com/office/drawing/2014/main" id="{850057EB-6100-E71D-DEAD-3BC9C899BA59}"/>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478383">
              <a:off x="1040556" y="116791"/>
              <a:ext cx="1442302" cy="2057549"/>
            </a:xfrm>
            <a:prstGeom prst="rect">
              <a:avLst/>
            </a:prstGeom>
          </p:spPr>
        </p:pic>
        <p:pic>
          <p:nvPicPr>
            <p:cNvPr id="64" name="Image 63" descr="Une image contenant Minéral, nature, rocher, feuille&#10;&#10;Description générée automatiquement">
              <a:extLst>
                <a:ext uri="{FF2B5EF4-FFF2-40B4-BE49-F238E27FC236}">
                  <a16:creationId xmlns:a16="http://schemas.microsoft.com/office/drawing/2014/main" id="{6CA8E6B6-D82B-07EB-0A9A-ACF07B71C928}"/>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20542109">
              <a:off x="2522721" y="-1047841"/>
              <a:ext cx="2324939" cy="3403978"/>
            </a:xfrm>
            <a:prstGeom prst="rect">
              <a:avLst/>
            </a:prstGeom>
          </p:spPr>
        </p:pic>
        <p:pic>
          <p:nvPicPr>
            <p:cNvPr id="65" name="Image 64" descr="Une image contenant Minéral, nature, rocher, feuille&#10;&#10;Description générée automatiquement">
              <a:extLst>
                <a:ext uri="{FF2B5EF4-FFF2-40B4-BE49-F238E27FC236}">
                  <a16:creationId xmlns:a16="http://schemas.microsoft.com/office/drawing/2014/main" id="{D61B7D19-2160-6D0F-613D-C78803341C8A}"/>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414856">
              <a:off x="4929620" y="6202448"/>
              <a:ext cx="1382361" cy="2023935"/>
            </a:xfrm>
            <a:prstGeom prst="rect">
              <a:avLst/>
            </a:prstGeom>
          </p:spPr>
        </p:pic>
        <p:pic>
          <p:nvPicPr>
            <p:cNvPr id="66" name="Image 65" descr="Une image contenant Minéral, nature, rocher, feuille&#10;&#10;Description générée automatiquement">
              <a:extLst>
                <a:ext uri="{FF2B5EF4-FFF2-40B4-BE49-F238E27FC236}">
                  <a16:creationId xmlns:a16="http://schemas.microsoft.com/office/drawing/2014/main" id="{334F17DB-F2A8-D008-4AB1-7A0235EF8FE9}"/>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21317721">
              <a:off x="6026777" y="22463"/>
              <a:ext cx="1004998" cy="1471432"/>
            </a:xfrm>
            <a:prstGeom prst="rect">
              <a:avLst/>
            </a:prstGeom>
          </p:spPr>
        </p:pic>
        <p:pic>
          <p:nvPicPr>
            <p:cNvPr id="67" name="Image 66" descr="Une image contenant Minéral, nature, rocher, feuille&#10;&#10;Description générée automatiquement">
              <a:extLst>
                <a:ext uri="{FF2B5EF4-FFF2-40B4-BE49-F238E27FC236}">
                  <a16:creationId xmlns:a16="http://schemas.microsoft.com/office/drawing/2014/main" id="{2D04DBD7-3958-FEC7-344E-8F750F237EB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84632">
              <a:off x="9282443" y="1347001"/>
              <a:ext cx="1805950" cy="2644117"/>
            </a:xfrm>
            <a:prstGeom prst="rect">
              <a:avLst/>
            </a:prstGeom>
          </p:spPr>
        </p:pic>
        <p:pic>
          <p:nvPicPr>
            <p:cNvPr id="68" name="Image 67" descr="Une image contenant Minéral, rocher, quartz&#10;&#10;Description générée automatiquement">
              <a:extLst>
                <a:ext uri="{FF2B5EF4-FFF2-40B4-BE49-F238E27FC236}">
                  <a16:creationId xmlns:a16="http://schemas.microsoft.com/office/drawing/2014/main" id="{5C721F35-110F-2A2D-ADB9-FB0983972F57}"/>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2705655">
              <a:off x="-1661402" y="8938158"/>
              <a:ext cx="2085920" cy="2975717"/>
            </a:xfrm>
            <a:prstGeom prst="rect">
              <a:avLst/>
            </a:prstGeom>
          </p:spPr>
        </p:pic>
        <p:pic>
          <p:nvPicPr>
            <p:cNvPr id="69" name="Image 68" descr="Une image contenant Minéral, rocher, quartz&#10;&#10;Description générée automatiquement">
              <a:extLst>
                <a:ext uri="{FF2B5EF4-FFF2-40B4-BE49-F238E27FC236}">
                  <a16:creationId xmlns:a16="http://schemas.microsoft.com/office/drawing/2014/main" id="{873E908C-288C-EBB2-73C2-DFFC62B42A51}"/>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0258502">
              <a:off x="3523624" y="6808075"/>
              <a:ext cx="1438033" cy="2051459"/>
            </a:xfrm>
            <a:prstGeom prst="rect">
              <a:avLst/>
            </a:prstGeom>
          </p:spPr>
        </p:pic>
        <p:pic>
          <p:nvPicPr>
            <p:cNvPr id="70" name="Image 69" descr="Une image contenant Minéral, rocher, quartz&#10;&#10;Description générée automatiquement">
              <a:extLst>
                <a:ext uri="{FF2B5EF4-FFF2-40B4-BE49-F238E27FC236}">
                  <a16:creationId xmlns:a16="http://schemas.microsoft.com/office/drawing/2014/main" id="{0D2CE4A7-1406-B28D-02AC-243458A35D0C}"/>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9436440">
              <a:off x="3797975" y="10043768"/>
              <a:ext cx="2515731" cy="3588874"/>
            </a:xfrm>
            <a:prstGeom prst="rect">
              <a:avLst/>
            </a:prstGeom>
          </p:spPr>
        </p:pic>
        <p:pic>
          <p:nvPicPr>
            <p:cNvPr id="71" name="Image 70" descr="Une image contenant Minéral, nature, rocher, feuille&#10;&#10;Description générée automatiquement">
              <a:extLst>
                <a:ext uri="{FF2B5EF4-FFF2-40B4-BE49-F238E27FC236}">
                  <a16:creationId xmlns:a16="http://schemas.microsoft.com/office/drawing/2014/main" id="{987B41E9-28E0-2BBB-781F-EA8F3A784211}"/>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0489823">
              <a:off x="-1250770" y="4450603"/>
              <a:ext cx="2324939" cy="3403978"/>
            </a:xfrm>
            <a:prstGeom prst="rect">
              <a:avLst/>
            </a:prstGeom>
          </p:spPr>
        </p:pic>
        <p:pic>
          <p:nvPicPr>
            <p:cNvPr id="72" name="Image 71" descr="Une image contenant Minéral, nature, rocher, feuille&#10;&#10;Description générée automatiquement">
              <a:extLst>
                <a:ext uri="{FF2B5EF4-FFF2-40B4-BE49-F238E27FC236}">
                  <a16:creationId xmlns:a16="http://schemas.microsoft.com/office/drawing/2014/main" id="{8E85A90D-850B-F2E1-CF48-4549E4BE9658}"/>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962570">
              <a:off x="1517403" y="11112948"/>
              <a:ext cx="1382361" cy="2023935"/>
            </a:xfrm>
            <a:prstGeom prst="rect">
              <a:avLst/>
            </a:prstGeom>
          </p:spPr>
        </p:pic>
        <p:pic>
          <p:nvPicPr>
            <p:cNvPr id="73" name="Image 72" descr="Une image contenant Minéral, nature, rocher, feuille&#10;&#10;Description générée automatiquement">
              <a:extLst>
                <a:ext uri="{FF2B5EF4-FFF2-40B4-BE49-F238E27FC236}">
                  <a16:creationId xmlns:a16="http://schemas.microsoft.com/office/drawing/2014/main" id="{B4FCF50F-B4BE-4ECB-14AC-81CB47E1012C}"/>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1265435">
              <a:off x="2253286" y="5520907"/>
              <a:ext cx="1004998" cy="1471432"/>
            </a:xfrm>
            <a:prstGeom prst="rect">
              <a:avLst/>
            </a:prstGeom>
          </p:spPr>
        </p:pic>
        <p:pic>
          <p:nvPicPr>
            <p:cNvPr id="74" name="Image 73" descr="Une image contenant Minéral, nature, rocher, feuille&#10;&#10;Description générée automatiquement">
              <a:extLst>
                <a:ext uri="{FF2B5EF4-FFF2-40B4-BE49-F238E27FC236}">
                  <a16:creationId xmlns:a16="http://schemas.microsoft.com/office/drawing/2014/main" id="{621F36EB-CCE0-E5BD-DECE-CC74698C3774}"/>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832346">
              <a:off x="5508952" y="6845445"/>
              <a:ext cx="1805950" cy="2644117"/>
            </a:xfrm>
            <a:prstGeom prst="rect">
              <a:avLst/>
            </a:prstGeom>
          </p:spPr>
        </p:pic>
        <p:pic>
          <p:nvPicPr>
            <p:cNvPr id="75" name="Image 74" descr="Une image contenant Minéral, rocher, quartz&#10;&#10;Description générée automatiquement">
              <a:extLst>
                <a:ext uri="{FF2B5EF4-FFF2-40B4-BE49-F238E27FC236}">
                  <a16:creationId xmlns:a16="http://schemas.microsoft.com/office/drawing/2014/main" id="{DA1DF20B-F1BF-3A6D-932B-24FD6ABD1CC7}"/>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2705655">
              <a:off x="4225129" y="-2989712"/>
              <a:ext cx="2085920" cy="2975717"/>
            </a:xfrm>
            <a:prstGeom prst="rect">
              <a:avLst/>
            </a:prstGeom>
          </p:spPr>
        </p:pic>
        <p:pic>
          <p:nvPicPr>
            <p:cNvPr id="76" name="Image 75" descr="Une image contenant Minéral, rocher, quartz&#10;&#10;Description générée automatiquement">
              <a:extLst>
                <a:ext uri="{FF2B5EF4-FFF2-40B4-BE49-F238E27FC236}">
                  <a16:creationId xmlns:a16="http://schemas.microsoft.com/office/drawing/2014/main" id="{B987DF92-C3F9-A04C-B9FC-60E4206F2E14}"/>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0258502">
              <a:off x="9410155" y="-5119795"/>
              <a:ext cx="1438033" cy="2051459"/>
            </a:xfrm>
            <a:prstGeom prst="rect">
              <a:avLst/>
            </a:prstGeom>
          </p:spPr>
        </p:pic>
        <p:pic>
          <p:nvPicPr>
            <p:cNvPr id="77" name="Image 76" descr="Une image contenant Minéral, rocher, quartz&#10;&#10;Description générée automatiquement">
              <a:extLst>
                <a:ext uri="{FF2B5EF4-FFF2-40B4-BE49-F238E27FC236}">
                  <a16:creationId xmlns:a16="http://schemas.microsoft.com/office/drawing/2014/main" id="{3D93E89B-70D6-8BC8-F3E1-44C086ED0825}"/>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rot="19436440">
              <a:off x="9684506" y="-1884102"/>
              <a:ext cx="2515731" cy="3588874"/>
            </a:xfrm>
            <a:prstGeom prst="rect">
              <a:avLst/>
            </a:prstGeom>
          </p:spPr>
        </p:pic>
        <p:pic>
          <p:nvPicPr>
            <p:cNvPr id="78" name="Image 77" descr="Une image contenant Minéral, nature, rocher, feuille&#10;&#10;Description générée automatiquement">
              <a:extLst>
                <a:ext uri="{FF2B5EF4-FFF2-40B4-BE49-F238E27FC236}">
                  <a16:creationId xmlns:a16="http://schemas.microsoft.com/office/drawing/2014/main" id="{DED0A93B-10AF-909E-0959-7552BE025238}"/>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0489823">
              <a:off x="4635761" y="-7477267"/>
              <a:ext cx="2324939" cy="3403978"/>
            </a:xfrm>
            <a:prstGeom prst="rect">
              <a:avLst/>
            </a:prstGeom>
          </p:spPr>
        </p:pic>
        <p:pic>
          <p:nvPicPr>
            <p:cNvPr id="79" name="Image 78" descr="Une image contenant Minéral, nature, rocher, feuille&#10;&#10;Description générée automatiquement">
              <a:extLst>
                <a:ext uri="{FF2B5EF4-FFF2-40B4-BE49-F238E27FC236}">
                  <a16:creationId xmlns:a16="http://schemas.microsoft.com/office/drawing/2014/main" id="{A06CF7CB-F3C6-7779-BE1B-61A0762E739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962570">
              <a:off x="7403934" y="-814922"/>
              <a:ext cx="1382361" cy="2023935"/>
            </a:xfrm>
            <a:prstGeom prst="rect">
              <a:avLst/>
            </a:prstGeom>
          </p:spPr>
        </p:pic>
        <p:pic>
          <p:nvPicPr>
            <p:cNvPr id="80" name="Image 79" descr="Une image contenant Minéral, nature, rocher, feuille&#10;&#10;Description générée automatiquement">
              <a:extLst>
                <a:ext uri="{FF2B5EF4-FFF2-40B4-BE49-F238E27FC236}">
                  <a16:creationId xmlns:a16="http://schemas.microsoft.com/office/drawing/2014/main" id="{3507A96E-0A50-0E09-074F-C7ADB8A7BC29}"/>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1265435">
              <a:off x="8139817" y="-6406963"/>
              <a:ext cx="1004998" cy="1471432"/>
            </a:xfrm>
            <a:prstGeom prst="rect">
              <a:avLst/>
            </a:prstGeom>
          </p:spPr>
        </p:pic>
        <p:pic>
          <p:nvPicPr>
            <p:cNvPr id="81" name="Image 80" descr="Une image contenant Minéral, nature, rocher, feuille&#10;&#10;Description générée automatiquement">
              <a:extLst>
                <a:ext uri="{FF2B5EF4-FFF2-40B4-BE49-F238E27FC236}">
                  <a16:creationId xmlns:a16="http://schemas.microsoft.com/office/drawing/2014/main" id="{479270AA-B4D7-427B-7098-EFB1B60F138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rot="12832346">
              <a:off x="11395483" y="-5082425"/>
              <a:ext cx="1805950" cy="2644117"/>
            </a:xfrm>
            <a:prstGeom prst="rect">
              <a:avLst/>
            </a:prstGeom>
          </p:spPr>
        </p:pic>
      </p:grpSp>
      <p:sp>
        <p:nvSpPr>
          <p:cNvPr id="2" name="ZoneTexte 1">
            <a:extLst>
              <a:ext uri="{FF2B5EF4-FFF2-40B4-BE49-F238E27FC236}">
                <a16:creationId xmlns:a16="http://schemas.microsoft.com/office/drawing/2014/main" id="{BE1776A5-9B9E-7A12-3AA8-11AFFDD4732A}"/>
              </a:ext>
            </a:extLst>
          </p:cNvPr>
          <p:cNvSpPr txBox="1"/>
          <p:nvPr/>
        </p:nvSpPr>
        <p:spPr>
          <a:xfrm>
            <a:off x="3191321" y="1918810"/>
            <a:ext cx="2232660" cy="830997"/>
          </a:xfrm>
          <a:prstGeom prst="rect">
            <a:avLst/>
          </a:prstGeom>
          <a:noFill/>
          <a:effectLst>
            <a:outerShdw blurRad="63500" sx="102000" sy="102000" algn="ctr" rotWithShape="0">
              <a:prstClr val="black">
                <a:alpha val="40000"/>
              </a:prstClr>
            </a:outerShdw>
          </a:effectLst>
        </p:spPr>
        <p:txBody>
          <a:bodyPr wrap="square">
            <a:spAutoFit/>
          </a:bodyPr>
          <a:lstStyle/>
          <a:p>
            <a:pPr algn="ctr"/>
            <a:r>
              <a:rPr lang="fr-FR" sz="2400" b="1" dirty="0">
                <a:solidFill>
                  <a:srgbClr val="2E2300"/>
                </a:solidFill>
                <a:effectLst>
                  <a:outerShdw blurRad="50800" dist="38100" dir="5400000" algn="t" rotWithShape="0">
                    <a:prstClr val="black">
                      <a:alpha val="40000"/>
                    </a:prstClr>
                  </a:outerShdw>
                </a:effectLst>
                <a:latin typeface="Economica" panose="02000506040000020004" pitchFamily="2" charset="0"/>
                <a:ea typeface="Lato" panose="020F0502020204030204" pitchFamily="34" charset="0"/>
                <a:cs typeface="Lato" panose="020F0502020204030204" pitchFamily="34" charset="0"/>
              </a:rPr>
              <a:t>Caractérisation des matériaux par RTI</a:t>
            </a:r>
            <a:endParaRPr lang="fr-FR" sz="2400" dirty="0">
              <a:solidFill>
                <a:srgbClr val="2E2300"/>
              </a:solidFill>
              <a:effectLst>
                <a:outerShdw blurRad="50800" dist="38100" dir="5400000" algn="t" rotWithShape="0">
                  <a:prstClr val="black">
                    <a:alpha val="40000"/>
                  </a:prstClr>
                </a:outerShdw>
              </a:effectLst>
              <a:latin typeface="Economica" panose="02000506040000020004" pitchFamily="2" charset="0"/>
              <a:ea typeface="Lato" panose="020F0502020204030204" pitchFamily="34" charset="0"/>
              <a:cs typeface="Lato" panose="020F0502020204030204" pitchFamily="34" charset="0"/>
            </a:endParaRPr>
          </a:p>
        </p:txBody>
      </p:sp>
      <p:sp>
        <p:nvSpPr>
          <p:cNvPr id="4" name="ZoneTexte 3">
            <a:extLst>
              <a:ext uri="{FF2B5EF4-FFF2-40B4-BE49-F238E27FC236}">
                <a16:creationId xmlns:a16="http://schemas.microsoft.com/office/drawing/2014/main" id="{AD44A28F-41F2-EAFD-1E2A-4907E906D211}"/>
              </a:ext>
            </a:extLst>
          </p:cNvPr>
          <p:cNvSpPr txBox="1"/>
          <p:nvPr/>
        </p:nvSpPr>
        <p:spPr>
          <a:xfrm>
            <a:off x="867161" y="3414668"/>
            <a:ext cx="7451999" cy="276999"/>
          </a:xfrm>
          <a:prstGeom prst="rect">
            <a:avLst/>
          </a:prstGeom>
          <a:noFill/>
        </p:spPr>
        <p:txBody>
          <a:bodyPr wrap="square">
            <a:spAutoFit/>
          </a:bodyPr>
          <a:lstStyle/>
          <a:p>
            <a:pPr algn="ctr"/>
            <a:r>
              <a:rPr lang="fr-FR" sz="1200" dirty="0">
                <a:effectLst>
                  <a:outerShdw blurRad="50800" dist="38100" dir="5400000" algn="t" rotWithShape="0">
                    <a:prstClr val="black">
                      <a:alpha val="40000"/>
                    </a:prstClr>
                  </a:outerShdw>
                </a:effectLst>
                <a:latin typeface="Economica" panose="02000506040000020004" pitchFamily="2" charset="0"/>
                <a:ea typeface="Gadugi" panose="020B0502040204020203" pitchFamily="34" charset="0"/>
              </a:rPr>
              <a:t>Alexis Gosselin - Clémentine </a:t>
            </a:r>
            <a:r>
              <a:rPr lang="fr-FR" sz="1200" dirty="0" err="1">
                <a:effectLst>
                  <a:outerShdw blurRad="50800" dist="38100" dir="5400000" algn="t" rotWithShape="0">
                    <a:prstClr val="black">
                      <a:alpha val="40000"/>
                    </a:prstClr>
                  </a:outerShdw>
                </a:effectLst>
                <a:latin typeface="Economica" panose="02000506040000020004" pitchFamily="2" charset="0"/>
                <a:ea typeface="Gadugi" panose="020B0502040204020203" pitchFamily="34" charset="0"/>
              </a:rPr>
              <a:t>Grethen</a:t>
            </a:r>
            <a:r>
              <a:rPr lang="fr-FR" sz="1200" dirty="0">
                <a:effectLst>
                  <a:outerShdw blurRad="50800" dist="38100" dir="5400000" algn="t" rotWithShape="0">
                    <a:prstClr val="black">
                      <a:alpha val="40000"/>
                    </a:prstClr>
                  </a:outerShdw>
                </a:effectLst>
                <a:latin typeface="Economica" panose="02000506040000020004" pitchFamily="2" charset="0"/>
                <a:ea typeface="Gadugi" panose="020B0502040204020203" pitchFamily="34" charset="0"/>
              </a:rPr>
              <a:t> - Héloïse Lafargue - Léo Meissner - Romain </a:t>
            </a:r>
            <a:r>
              <a:rPr lang="fr-FR" sz="1200" dirty="0" err="1">
                <a:effectLst>
                  <a:outerShdw blurRad="50800" dist="38100" dir="5400000" algn="t" rotWithShape="0">
                    <a:prstClr val="black">
                      <a:alpha val="40000"/>
                    </a:prstClr>
                  </a:outerShdw>
                </a:effectLst>
                <a:latin typeface="Economica" panose="02000506040000020004" pitchFamily="2" charset="0"/>
                <a:ea typeface="Gadugi" panose="020B0502040204020203" pitchFamily="34" charset="0"/>
              </a:rPr>
              <a:t>Peyremorte</a:t>
            </a:r>
            <a:endParaRPr lang="fr-FR" sz="1200" dirty="0">
              <a:effectLst>
                <a:outerShdw blurRad="50800" dist="38100" dir="5400000" algn="t" rotWithShape="0">
                  <a:prstClr val="black">
                    <a:alpha val="40000"/>
                  </a:prstClr>
                </a:outerShdw>
              </a:effectLst>
              <a:latin typeface="Economica" panose="02000506040000020004" pitchFamily="2" charset="0"/>
              <a:ea typeface="Gadugi" panose="020B0502040204020203" pitchFamily="34" charset="0"/>
            </a:endParaRPr>
          </a:p>
        </p:txBody>
      </p:sp>
      <p:sp>
        <p:nvSpPr>
          <p:cNvPr id="10" name="ZoneTexte 9">
            <a:extLst>
              <a:ext uri="{FF2B5EF4-FFF2-40B4-BE49-F238E27FC236}">
                <a16:creationId xmlns:a16="http://schemas.microsoft.com/office/drawing/2014/main" id="{1F2D2CA0-265D-0D79-50A1-E62B5529AD89}"/>
              </a:ext>
            </a:extLst>
          </p:cNvPr>
          <p:cNvSpPr txBox="1"/>
          <p:nvPr/>
        </p:nvSpPr>
        <p:spPr>
          <a:xfrm>
            <a:off x="1573205" y="3115732"/>
            <a:ext cx="6037488" cy="300082"/>
          </a:xfrm>
          <a:prstGeom prst="rect">
            <a:avLst/>
          </a:prstGeom>
          <a:noFill/>
        </p:spPr>
        <p:txBody>
          <a:bodyPr wrap="square">
            <a:spAutoFit/>
          </a:bodyPr>
          <a:lstStyle/>
          <a:p>
            <a:pPr algn="ctr"/>
            <a:r>
              <a:rPr lang="fr-FR" sz="1350" dirty="0">
                <a:solidFill>
                  <a:srgbClr val="D7BE7F"/>
                </a:solidFill>
                <a:effectLst>
                  <a:outerShdw blurRad="50800" dist="38100" dir="5400000" algn="t" rotWithShape="0">
                    <a:prstClr val="black">
                      <a:alpha val="40000"/>
                    </a:prstClr>
                  </a:outerShdw>
                </a:effectLst>
                <a:latin typeface="Economica" panose="02000506040000020004" pitchFamily="2" charset="0"/>
                <a:ea typeface="Gadugi" panose="020B0502040204020203" pitchFamily="34" charset="0"/>
              </a:rPr>
              <a:t>Bureau d’Etude - Problèmes inverses pour le 3D</a:t>
            </a:r>
            <a:endParaRPr lang="fr-FR" sz="1050" dirty="0">
              <a:solidFill>
                <a:srgbClr val="D7BE7F"/>
              </a:solidFill>
              <a:effectLst>
                <a:outerShdw blurRad="50800" dist="38100" dir="5400000" algn="t" rotWithShape="0">
                  <a:prstClr val="black">
                    <a:alpha val="40000"/>
                  </a:prstClr>
                </a:outerShdw>
              </a:effectLst>
              <a:latin typeface="Economica" panose="02000506040000020004" pitchFamily="2" charset="0"/>
              <a:ea typeface="Gadugi" panose="020B0502040204020203" pitchFamily="34" charset="0"/>
            </a:endParaRPr>
          </a:p>
        </p:txBody>
      </p:sp>
      <p:sp>
        <p:nvSpPr>
          <p:cNvPr id="3" name="Espace réservé du numéro de diapositive 2">
            <a:extLst>
              <a:ext uri="{FF2B5EF4-FFF2-40B4-BE49-F238E27FC236}">
                <a16:creationId xmlns:a16="http://schemas.microsoft.com/office/drawing/2014/main" id="{11F4869F-E705-C6DB-F81B-9A3E478B1C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spTree>
    <p:extLst>
      <p:ext uri="{BB962C8B-B14F-4D97-AF65-F5344CB8AC3E}">
        <p14:creationId xmlns:p14="http://schemas.microsoft.com/office/powerpoint/2010/main" val="1889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21"/>
          <p:cNvPicPr preferRelativeResize="0"/>
          <p:nvPr/>
        </p:nvPicPr>
        <p:blipFill rotWithShape="1">
          <a:blip r:embed="rId3">
            <a:alphaModFix/>
          </a:blip>
          <a:srcRect/>
          <a:stretch/>
        </p:blipFill>
        <p:spPr>
          <a:xfrm>
            <a:off x="4858800" y="756275"/>
            <a:ext cx="2451649" cy="2143376"/>
          </a:xfrm>
          <a:prstGeom prst="rect">
            <a:avLst/>
          </a:prstGeom>
          <a:noFill/>
          <a:ln>
            <a:noFill/>
          </a:ln>
        </p:spPr>
      </p:pic>
      <p:pic>
        <p:nvPicPr>
          <p:cNvPr id="461" name="Google Shape;461;p21"/>
          <p:cNvPicPr preferRelativeResize="0"/>
          <p:nvPr/>
        </p:nvPicPr>
        <p:blipFill rotWithShape="1">
          <a:blip r:embed="rId4">
            <a:alphaModFix/>
          </a:blip>
          <a:srcRect/>
          <a:stretch/>
        </p:blipFill>
        <p:spPr>
          <a:xfrm>
            <a:off x="1976425" y="1017775"/>
            <a:ext cx="1447799" cy="1447799"/>
          </a:xfrm>
          <a:prstGeom prst="rect">
            <a:avLst/>
          </a:prstGeom>
          <a:noFill/>
          <a:ln>
            <a:noFill/>
          </a:ln>
        </p:spPr>
      </p:pic>
      <p:pic>
        <p:nvPicPr>
          <p:cNvPr id="462" name="Google Shape;462;p21"/>
          <p:cNvPicPr preferRelativeResize="0"/>
          <p:nvPr/>
        </p:nvPicPr>
        <p:blipFill rotWithShape="1">
          <a:blip r:embed="rId5">
            <a:alphaModFix/>
          </a:blip>
          <a:srcRect/>
          <a:stretch/>
        </p:blipFill>
        <p:spPr>
          <a:xfrm>
            <a:off x="4421174" y="2798713"/>
            <a:ext cx="3146751" cy="2261225"/>
          </a:xfrm>
          <a:prstGeom prst="rect">
            <a:avLst/>
          </a:prstGeom>
          <a:noFill/>
          <a:ln>
            <a:noFill/>
          </a:ln>
        </p:spPr>
      </p:pic>
      <p:pic>
        <p:nvPicPr>
          <p:cNvPr id="463" name="Google Shape;463;p21"/>
          <p:cNvPicPr preferRelativeResize="0"/>
          <p:nvPr/>
        </p:nvPicPr>
        <p:blipFill rotWithShape="1">
          <a:blip r:embed="rId6">
            <a:alphaModFix/>
          </a:blip>
          <a:srcRect l="31529" r="21086"/>
          <a:stretch/>
        </p:blipFill>
        <p:spPr>
          <a:xfrm>
            <a:off x="2047375" y="3010875"/>
            <a:ext cx="1305902" cy="1836901"/>
          </a:xfrm>
          <a:prstGeom prst="rect">
            <a:avLst/>
          </a:prstGeom>
          <a:noFill/>
          <a:ln>
            <a:noFill/>
          </a:ln>
        </p:spPr>
      </p:pic>
      <p:sp>
        <p:nvSpPr>
          <p:cNvPr id="464" name="Google Shape;464;p21"/>
          <p:cNvSpPr/>
          <p:nvPr/>
        </p:nvSpPr>
        <p:spPr>
          <a:xfrm>
            <a:off x="653013" y="144600"/>
            <a:ext cx="7937700" cy="588900"/>
          </a:xfrm>
          <a:prstGeom prst="roundRect">
            <a:avLst>
              <a:gd name="adj" fmla="val 50000"/>
            </a:avLst>
          </a:prstGeom>
          <a:solidFill>
            <a:srgbClr val="EA9999"/>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1"/>
          <p:cNvSpPr txBox="1"/>
          <p:nvPr/>
        </p:nvSpPr>
        <p:spPr>
          <a:xfrm>
            <a:off x="915685" y="180900"/>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400"/>
              <a:buFont typeface="Arial"/>
              <a:buNone/>
            </a:pPr>
            <a:r>
              <a:rPr lang="fr" sz="2400" b="1" i="0" u="none" strike="noStrike" cap="none">
                <a:solidFill>
                  <a:schemeClr val="lt1"/>
                </a:solidFill>
                <a:latin typeface="Economica"/>
                <a:ea typeface="Economica"/>
                <a:cs typeface="Economica"/>
                <a:sym typeface="Economica"/>
              </a:rPr>
              <a:t>Approche 2 : Classification par un SVM</a:t>
            </a:r>
            <a:endParaRPr sz="2400" b="1" i="0" u="none" strike="noStrike" cap="none">
              <a:solidFill>
                <a:schemeClr val="lt1"/>
              </a:solidFill>
              <a:latin typeface="Economica"/>
              <a:ea typeface="Economica"/>
              <a:cs typeface="Economica"/>
              <a:sym typeface="Economica"/>
            </a:endParaRPr>
          </a:p>
        </p:txBody>
      </p:sp>
      <p:sp>
        <p:nvSpPr>
          <p:cNvPr id="466" name="Google Shape;46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22"/>
          <p:cNvGrpSpPr/>
          <p:nvPr/>
        </p:nvGrpSpPr>
        <p:grpSpPr>
          <a:xfrm>
            <a:off x="639525" y="-7800"/>
            <a:ext cx="7975300" cy="588900"/>
            <a:chOff x="639525" y="-7800"/>
            <a:chExt cx="7975300" cy="588900"/>
          </a:xfrm>
        </p:grpSpPr>
        <p:sp>
          <p:nvSpPr>
            <p:cNvPr id="472" name="Google Shape;472;p22"/>
            <p:cNvSpPr/>
            <p:nvPr/>
          </p:nvSpPr>
          <p:spPr>
            <a:xfrm>
              <a:off x="653013" y="-7800"/>
              <a:ext cx="7937700" cy="588900"/>
            </a:xfrm>
            <a:prstGeom prst="roundRect">
              <a:avLst>
                <a:gd name="adj" fmla="val 50000"/>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2"/>
            <p:cNvSpPr txBox="1"/>
            <p:nvPr/>
          </p:nvSpPr>
          <p:spPr>
            <a:xfrm>
              <a:off x="677125" y="27450"/>
              <a:ext cx="7937700" cy="516300"/>
            </a:xfrm>
            <a:prstGeom prst="rect">
              <a:avLst/>
            </a:prstGeom>
            <a:noFill/>
            <a:ln>
              <a:noFill/>
            </a:ln>
          </p:spPr>
          <p:txBody>
            <a:bodyPr spcFirstLastPara="1" wrap="square" lIns="91425" tIns="91425" rIns="91425" bIns="91425" anchor="t" anchorCtr="0">
              <a:noAutofit/>
            </a:bodyPr>
            <a:lstStyle/>
            <a:p>
              <a:pPr marL="457200" marR="0" lvl="0" indent="0" algn="ctr" rtl="0">
                <a:lnSpc>
                  <a:spcPct val="100000"/>
                </a:lnSpc>
                <a:spcBef>
                  <a:spcPts val="0"/>
                </a:spcBef>
                <a:spcAft>
                  <a:spcPts val="0"/>
                </a:spcAft>
                <a:buClr>
                  <a:schemeClr val="dk1"/>
                </a:buClr>
                <a:buSzPts val="1100"/>
                <a:buFont typeface="Arial"/>
                <a:buNone/>
              </a:pPr>
              <a:r>
                <a:rPr lang="fr" sz="2000" b="1" i="0" u="none" strike="noStrike" cap="none" dirty="0">
                  <a:solidFill>
                    <a:schemeClr val="lt1"/>
                  </a:solidFill>
                  <a:latin typeface="Economica"/>
                  <a:ea typeface="Economica"/>
                  <a:cs typeface="Economica"/>
                  <a:sym typeface="Economica"/>
                </a:rPr>
                <a:t>Approche 2 : Classification des vecteurs </a:t>
              </a:r>
              <a:r>
                <a:rPr lang="fr" sz="2000" b="1" dirty="0">
                  <a:solidFill>
                    <a:schemeClr val="lt1"/>
                  </a:solidFill>
                  <a:latin typeface="Economica"/>
                  <a:ea typeface="Economica"/>
                  <a:cs typeface="Economica"/>
                  <a:sym typeface="Economica"/>
                </a:rPr>
                <a:t>d'éclairage</a:t>
              </a:r>
              <a:r>
                <a:rPr lang="fr" sz="2000" b="1" i="0" u="none" strike="noStrike" cap="none" dirty="0">
                  <a:solidFill>
                    <a:schemeClr val="lt1"/>
                  </a:solidFill>
                  <a:latin typeface="Economica"/>
                  <a:ea typeface="Economica"/>
                  <a:cs typeface="Economica"/>
                  <a:sym typeface="Economica"/>
                </a:rPr>
                <a:t> caractérisant les points de la scène</a:t>
              </a:r>
              <a:endParaRPr sz="2000" b="0" i="0" u="none" strike="noStrike" cap="none" dirty="0">
                <a:solidFill>
                  <a:schemeClr val="lt1"/>
                </a:solidFill>
                <a:latin typeface="Economica"/>
                <a:ea typeface="Economica"/>
                <a:cs typeface="Economica"/>
                <a:sym typeface="Economica"/>
              </a:endParaRPr>
            </a:p>
          </p:txBody>
        </p:sp>
        <p:sp>
          <p:nvSpPr>
            <p:cNvPr id="474" name="Google Shape;474;p22"/>
            <p:cNvSpPr/>
            <p:nvPr/>
          </p:nvSpPr>
          <p:spPr>
            <a:xfrm>
              <a:off x="653013" y="-7800"/>
              <a:ext cx="586800" cy="586800"/>
            </a:xfrm>
            <a:prstGeom prst="ellipse">
              <a:avLst/>
            </a:prstGeom>
            <a:solidFill>
              <a:srgbClr val="FFFFFF"/>
            </a:solidFill>
            <a:ln w="9525" cap="flat" cmpd="sng">
              <a:solidFill>
                <a:srgbClr val="E066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Lato Light"/>
                <a:ea typeface="Lato Light"/>
                <a:cs typeface="Lato Light"/>
                <a:sym typeface="Lato Light"/>
              </a:endParaRPr>
            </a:p>
          </p:txBody>
        </p:sp>
        <p:sp>
          <p:nvSpPr>
            <p:cNvPr id="475" name="Google Shape;475;p22"/>
            <p:cNvSpPr txBox="1"/>
            <p:nvPr/>
          </p:nvSpPr>
          <p:spPr>
            <a:xfrm>
              <a:off x="639525" y="133525"/>
              <a:ext cx="5976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fr" sz="1900" b="1" i="0" u="none" strike="noStrike" cap="none">
                  <a:solidFill>
                    <a:srgbClr val="264653"/>
                  </a:solidFill>
                  <a:latin typeface="Fira Sans Extra Condensed"/>
                  <a:ea typeface="Fira Sans Extra Condensed"/>
                  <a:cs typeface="Fira Sans Extra Condensed"/>
                  <a:sym typeface="Fira Sans Extra Condensed"/>
                </a:rPr>
                <a:t>2</a:t>
              </a:r>
              <a:endParaRPr sz="1900" b="1" i="0" u="none" strike="noStrike" cap="none">
                <a:solidFill>
                  <a:srgbClr val="264653"/>
                </a:solidFill>
                <a:latin typeface="Fira Sans Extra Condensed"/>
                <a:ea typeface="Fira Sans Extra Condensed"/>
                <a:cs typeface="Fira Sans Extra Condensed"/>
                <a:sym typeface="Fira Sans Extra Condensed"/>
              </a:endParaRPr>
            </a:p>
          </p:txBody>
        </p:sp>
      </p:grpSp>
      <p:pic>
        <p:nvPicPr>
          <p:cNvPr id="476" name="Google Shape;476;p22"/>
          <p:cNvPicPr preferRelativeResize="0"/>
          <p:nvPr/>
        </p:nvPicPr>
        <p:blipFill rotWithShape="1">
          <a:blip r:embed="rId3">
            <a:alphaModFix/>
          </a:blip>
          <a:srcRect t="15769" b="16720"/>
          <a:stretch/>
        </p:blipFill>
        <p:spPr>
          <a:xfrm>
            <a:off x="1150425" y="891775"/>
            <a:ext cx="3360025" cy="2766551"/>
          </a:xfrm>
          <a:prstGeom prst="rect">
            <a:avLst/>
          </a:prstGeom>
          <a:noFill/>
          <a:ln>
            <a:noFill/>
          </a:ln>
        </p:spPr>
      </p:pic>
      <p:pic>
        <p:nvPicPr>
          <p:cNvPr id="477" name="Google Shape;477;p22"/>
          <p:cNvPicPr preferRelativeResize="0"/>
          <p:nvPr/>
        </p:nvPicPr>
        <p:blipFill rotWithShape="1">
          <a:blip r:embed="rId4">
            <a:alphaModFix/>
          </a:blip>
          <a:srcRect t="17880" b="13663"/>
          <a:stretch/>
        </p:blipFill>
        <p:spPr>
          <a:xfrm>
            <a:off x="4293500" y="967975"/>
            <a:ext cx="3681075" cy="2766551"/>
          </a:xfrm>
          <a:prstGeom prst="rect">
            <a:avLst/>
          </a:prstGeom>
          <a:noFill/>
          <a:ln>
            <a:noFill/>
          </a:ln>
        </p:spPr>
      </p:pic>
      <p:pic>
        <p:nvPicPr>
          <p:cNvPr id="478" name="Google Shape;478;p22"/>
          <p:cNvPicPr preferRelativeResize="0"/>
          <p:nvPr/>
        </p:nvPicPr>
        <p:blipFill rotWithShape="1">
          <a:blip r:embed="rId5">
            <a:alphaModFix/>
          </a:blip>
          <a:srcRect/>
          <a:stretch/>
        </p:blipFill>
        <p:spPr>
          <a:xfrm>
            <a:off x="4134003" y="3955278"/>
            <a:ext cx="1087775" cy="1087775"/>
          </a:xfrm>
          <a:prstGeom prst="rect">
            <a:avLst/>
          </a:prstGeom>
          <a:noFill/>
          <a:ln>
            <a:noFill/>
          </a:ln>
        </p:spPr>
      </p:pic>
      <p:cxnSp>
        <p:nvCxnSpPr>
          <p:cNvPr id="479" name="Google Shape;479;p22"/>
          <p:cNvCxnSpPr>
            <a:endCxn id="476" idx="2"/>
          </p:cNvCxnSpPr>
          <p:nvPr/>
        </p:nvCxnSpPr>
        <p:spPr>
          <a:xfrm rot="10800000">
            <a:off x="2830438" y="3658326"/>
            <a:ext cx="1417800" cy="1039500"/>
          </a:xfrm>
          <a:prstGeom prst="curvedConnector2">
            <a:avLst/>
          </a:prstGeom>
          <a:noFill/>
          <a:ln w="19050" cap="flat" cmpd="sng">
            <a:solidFill>
              <a:srgbClr val="FF0000"/>
            </a:solidFill>
            <a:prstDash val="solid"/>
            <a:round/>
            <a:headEnd type="none" w="sm" len="sm"/>
            <a:tailEnd type="triangle" w="sm" len="sm"/>
          </a:ln>
        </p:spPr>
      </p:cxnSp>
      <p:cxnSp>
        <p:nvCxnSpPr>
          <p:cNvPr id="480" name="Google Shape;480;p22"/>
          <p:cNvCxnSpPr/>
          <p:nvPr/>
        </p:nvCxnSpPr>
        <p:spPr>
          <a:xfrm rot="10800000" flipH="1">
            <a:off x="5099675" y="3762125"/>
            <a:ext cx="1417200" cy="949800"/>
          </a:xfrm>
          <a:prstGeom prst="curvedConnector3">
            <a:avLst>
              <a:gd name="adj1" fmla="val 97148"/>
            </a:avLst>
          </a:prstGeom>
          <a:noFill/>
          <a:ln w="19050" cap="flat" cmpd="sng">
            <a:solidFill>
              <a:srgbClr val="4A8CFF"/>
            </a:solidFill>
            <a:prstDash val="solid"/>
            <a:round/>
            <a:headEnd type="none" w="sm" len="sm"/>
            <a:tailEnd type="triangle" w="sm" len="sm"/>
          </a:ln>
        </p:spPr>
      </p:cxnSp>
      <p:cxnSp>
        <p:nvCxnSpPr>
          <p:cNvPr id="481" name="Google Shape;481;p22"/>
          <p:cNvCxnSpPr>
            <a:endCxn id="477" idx="2"/>
          </p:cNvCxnSpPr>
          <p:nvPr/>
        </p:nvCxnSpPr>
        <p:spPr>
          <a:xfrm rot="10800000" flipH="1">
            <a:off x="5051938" y="3734526"/>
            <a:ext cx="1082100" cy="468900"/>
          </a:xfrm>
          <a:prstGeom prst="curvedConnector2">
            <a:avLst/>
          </a:prstGeom>
          <a:noFill/>
          <a:ln w="19050" cap="flat" cmpd="sng">
            <a:solidFill>
              <a:schemeClr val="accent3"/>
            </a:solidFill>
            <a:prstDash val="solid"/>
            <a:round/>
            <a:headEnd type="none" w="sm" len="sm"/>
            <a:tailEnd type="triangle" w="sm" len="sm"/>
          </a:ln>
        </p:spPr>
      </p:cxnSp>
      <p:sp>
        <p:nvSpPr>
          <p:cNvPr id="482" name="Google Shape;482;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23"/>
          <p:cNvPicPr preferRelativeResize="0"/>
          <p:nvPr/>
        </p:nvPicPr>
        <p:blipFill rotWithShape="1">
          <a:blip r:embed="rId3">
            <a:alphaModFix/>
          </a:blip>
          <a:srcRect/>
          <a:stretch/>
        </p:blipFill>
        <p:spPr>
          <a:xfrm>
            <a:off x="-3024625" y="983625"/>
            <a:ext cx="2560625" cy="2313600"/>
          </a:xfrm>
          <a:prstGeom prst="rect">
            <a:avLst/>
          </a:prstGeom>
          <a:noFill/>
          <a:ln>
            <a:noFill/>
          </a:ln>
        </p:spPr>
      </p:pic>
      <p:sp>
        <p:nvSpPr>
          <p:cNvPr id="488" name="Google Shape;488;p23"/>
          <p:cNvSpPr/>
          <p:nvPr/>
        </p:nvSpPr>
        <p:spPr>
          <a:xfrm>
            <a:off x="653013" y="297000"/>
            <a:ext cx="7937700" cy="588900"/>
          </a:xfrm>
          <a:prstGeom prst="roundRect">
            <a:avLst>
              <a:gd name="adj" fmla="val 50000"/>
            </a:avLst>
          </a:prstGeom>
          <a:solidFill>
            <a:srgbClr val="EA9999"/>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3"/>
          <p:cNvSpPr txBox="1"/>
          <p:nvPr/>
        </p:nvSpPr>
        <p:spPr>
          <a:xfrm>
            <a:off x="915685" y="326125"/>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400"/>
              <a:buFont typeface="Arial"/>
              <a:buNone/>
            </a:pPr>
            <a:r>
              <a:rPr lang="fr" sz="2400" b="1" i="0" u="none" strike="noStrike" cap="none">
                <a:solidFill>
                  <a:schemeClr val="lt1"/>
                </a:solidFill>
                <a:latin typeface="Economica"/>
                <a:ea typeface="Economica"/>
                <a:cs typeface="Economica"/>
                <a:sym typeface="Economica"/>
              </a:rPr>
              <a:t>Approche 2 : Réorientation des vecteurs</a:t>
            </a:r>
            <a:endParaRPr sz="2400" b="0" i="0" u="none" strike="noStrike" cap="none">
              <a:solidFill>
                <a:schemeClr val="lt1"/>
              </a:solidFill>
              <a:latin typeface="Economica"/>
              <a:ea typeface="Economica"/>
              <a:cs typeface="Economica"/>
              <a:sym typeface="Economica"/>
            </a:endParaRPr>
          </a:p>
        </p:txBody>
      </p:sp>
      <p:pic>
        <p:nvPicPr>
          <p:cNvPr id="490" name="Google Shape;490;p23"/>
          <p:cNvPicPr preferRelativeResize="0"/>
          <p:nvPr/>
        </p:nvPicPr>
        <p:blipFill rotWithShape="1">
          <a:blip r:embed="rId4">
            <a:alphaModFix/>
          </a:blip>
          <a:srcRect l="-576" r="-566"/>
          <a:stretch/>
        </p:blipFill>
        <p:spPr>
          <a:xfrm>
            <a:off x="0" y="1934250"/>
            <a:ext cx="4497000" cy="2068925"/>
          </a:xfrm>
          <a:prstGeom prst="rect">
            <a:avLst/>
          </a:prstGeom>
          <a:noFill/>
          <a:ln>
            <a:noFill/>
          </a:ln>
        </p:spPr>
      </p:pic>
      <p:sp>
        <p:nvSpPr>
          <p:cNvPr id="491" name="Google Shape;491;p23"/>
          <p:cNvSpPr txBox="1"/>
          <p:nvPr/>
        </p:nvSpPr>
        <p:spPr>
          <a:xfrm>
            <a:off x="1484688" y="1444950"/>
            <a:ext cx="2174100" cy="3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 sz="1300" b="0" i="0" u="none" strike="noStrike" cap="none">
                <a:solidFill>
                  <a:schemeClr val="dk1"/>
                </a:solidFill>
                <a:latin typeface="Open Sans"/>
                <a:ea typeface="Open Sans"/>
                <a:cs typeface="Open Sans"/>
                <a:sym typeface="Open Sans"/>
              </a:rPr>
              <a:t>Repère caméra :</a:t>
            </a:r>
            <a:endParaRPr sz="1000" b="0" i="0" u="none" strike="noStrike" cap="none">
              <a:solidFill>
                <a:schemeClr val="dk1"/>
              </a:solidFill>
              <a:latin typeface="Open Sans"/>
              <a:ea typeface="Open Sans"/>
              <a:cs typeface="Open Sans"/>
              <a:sym typeface="Open Sans"/>
            </a:endParaRPr>
          </a:p>
        </p:txBody>
      </p:sp>
      <p:sp>
        <p:nvSpPr>
          <p:cNvPr id="492" name="Google Shape;492;p23"/>
          <p:cNvSpPr txBox="1"/>
          <p:nvPr/>
        </p:nvSpPr>
        <p:spPr>
          <a:xfrm>
            <a:off x="5434825" y="1444950"/>
            <a:ext cx="3136500" cy="3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 sz="1300" b="0" i="0" u="none" strike="noStrike" cap="none">
                <a:solidFill>
                  <a:schemeClr val="dk1"/>
                </a:solidFill>
                <a:latin typeface="Open Sans"/>
                <a:ea typeface="Open Sans"/>
                <a:cs typeface="Open Sans"/>
                <a:sym typeface="Open Sans"/>
              </a:rPr>
              <a:t>Repère avec z colinéaire à la normale :</a:t>
            </a:r>
            <a:endParaRPr sz="1000" b="0" i="0" u="none" strike="noStrike" cap="none">
              <a:solidFill>
                <a:schemeClr val="dk1"/>
              </a:solidFill>
              <a:latin typeface="Open Sans"/>
              <a:ea typeface="Open Sans"/>
              <a:cs typeface="Open Sans"/>
              <a:sym typeface="Open Sans"/>
            </a:endParaRPr>
          </a:p>
        </p:txBody>
      </p:sp>
      <p:pic>
        <p:nvPicPr>
          <p:cNvPr id="493" name="Google Shape;493;p23"/>
          <p:cNvPicPr preferRelativeResize="0"/>
          <p:nvPr/>
        </p:nvPicPr>
        <p:blipFill rotWithShape="1">
          <a:blip r:embed="rId5">
            <a:alphaModFix/>
          </a:blip>
          <a:srcRect l="10929" t="17880" b="13663"/>
          <a:stretch/>
        </p:blipFill>
        <p:spPr>
          <a:xfrm>
            <a:off x="4851800" y="2002525"/>
            <a:ext cx="2280826" cy="1924449"/>
          </a:xfrm>
          <a:prstGeom prst="rect">
            <a:avLst/>
          </a:prstGeom>
          <a:noFill/>
          <a:ln>
            <a:noFill/>
          </a:ln>
        </p:spPr>
      </p:pic>
      <p:pic>
        <p:nvPicPr>
          <p:cNvPr id="494" name="Google Shape;494;p23"/>
          <p:cNvPicPr preferRelativeResize="0"/>
          <p:nvPr/>
        </p:nvPicPr>
        <p:blipFill rotWithShape="1">
          <a:blip r:embed="rId5">
            <a:alphaModFix/>
          </a:blip>
          <a:srcRect l="10929" t="17880" b="13663"/>
          <a:stretch/>
        </p:blipFill>
        <p:spPr>
          <a:xfrm>
            <a:off x="6783000" y="2002525"/>
            <a:ext cx="2280826" cy="1924449"/>
          </a:xfrm>
          <a:prstGeom prst="rect">
            <a:avLst/>
          </a:prstGeom>
          <a:noFill/>
          <a:ln>
            <a:noFill/>
          </a:ln>
        </p:spPr>
      </p:pic>
      <p:cxnSp>
        <p:nvCxnSpPr>
          <p:cNvPr id="495" name="Google Shape;495;p23"/>
          <p:cNvCxnSpPr/>
          <p:nvPr/>
        </p:nvCxnSpPr>
        <p:spPr>
          <a:xfrm>
            <a:off x="4566600" y="1350663"/>
            <a:ext cx="10800" cy="3236100"/>
          </a:xfrm>
          <a:prstGeom prst="straightConnector1">
            <a:avLst/>
          </a:prstGeom>
          <a:noFill/>
          <a:ln w="9525" cap="flat" cmpd="sng">
            <a:solidFill>
              <a:schemeClr val="dk2"/>
            </a:solidFill>
            <a:prstDash val="solid"/>
            <a:round/>
            <a:headEnd type="none" w="sm" len="sm"/>
            <a:tailEnd type="none" w="sm" len="sm"/>
          </a:ln>
        </p:spPr>
      </p:cxnSp>
      <p:sp>
        <p:nvSpPr>
          <p:cNvPr id="496" name="Google Shape;49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24"/>
          <p:cNvPicPr preferRelativeResize="0"/>
          <p:nvPr/>
        </p:nvPicPr>
        <p:blipFill rotWithShape="1">
          <a:blip r:embed="rId3">
            <a:alphaModFix/>
          </a:blip>
          <a:srcRect l="17699" r="6531" b="1438"/>
          <a:stretch/>
        </p:blipFill>
        <p:spPr>
          <a:xfrm>
            <a:off x="2944588" y="1058125"/>
            <a:ext cx="3104851" cy="2724900"/>
          </a:xfrm>
          <a:prstGeom prst="rect">
            <a:avLst/>
          </a:prstGeom>
          <a:noFill/>
          <a:ln>
            <a:noFill/>
          </a:ln>
        </p:spPr>
      </p:pic>
      <p:pic>
        <p:nvPicPr>
          <p:cNvPr id="502" name="Google Shape;502;p24"/>
          <p:cNvPicPr preferRelativeResize="0"/>
          <p:nvPr/>
        </p:nvPicPr>
        <p:blipFill rotWithShape="1">
          <a:blip r:embed="rId4">
            <a:alphaModFix/>
          </a:blip>
          <a:srcRect/>
          <a:stretch/>
        </p:blipFill>
        <p:spPr>
          <a:xfrm>
            <a:off x="3905403" y="3955278"/>
            <a:ext cx="1087775" cy="1087775"/>
          </a:xfrm>
          <a:prstGeom prst="rect">
            <a:avLst/>
          </a:prstGeom>
          <a:noFill/>
          <a:ln>
            <a:noFill/>
          </a:ln>
        </p:spPr>
      </p:pic>
      <p:cxnSp>
        <p:nvCxnSpPr>
          <p:cNvPr id="503" name="Google Shape;503;p24"/>
          <p:cNvCxnSpPr>
            <a:endCxn id="504" idx="2"/>
          </p:cNvCxnSpPr>
          <p:nvPr/>
        </p:nvCxnSpPr>
        <p:spPr>
          <a:xfrm rot="10800000">
            <a:off x="1452200" y="3807749"/>
            <a:ext cx="2584500" cy="890400"/>
          </a:xfrm>
          <a:prstGeom prst="curvedConnector2">
            <a:avLst/>
          </a:prstGeom>
          <a:noFill/>
          <a:ln w="19050" cap="flat" cmpd="sng">
            <a:solidFill>
              <a:srgbClr val="FF0000"/>
            </a:solidFill>
            <a:prstDash val="solid"/>
            <a:round/>
            <a:headEnd type="none" w="sm" len="sm"/>
            <a:tailEnd type="triangle" w="sm" len="sm"/>
          </a:ln>
        </p:spPr>
      </p:cxnSp>
      <p:cxnSp>
        <p:nvCxnSpPr>
          <p:cNvPr id="505" name="Google Shape;505;p24"/>
          <p:cNvCxnSpPr>
            <a:endCxn id="506" idx="2"/>
          </p:cNvCxnSpPr>
          <p:nvPr/>
        </p:nvCxnSpPr>
        <p:spPr>
          <a:xfrm rot="10800000" flipH="1">
            <a:off x="4883401" y="3607124"/>
            <a:ext cx="2741400" cy="1091100"/>
          </a:xfrm>
          <a:prstGeom prst="curvedConnector2">
            <a:avLst/>
          </a:prstGeom>
          <a:noFill/>
          <a:ln w="19050" cap="flat" cmpd="sng">
            <a:solidFill>
              <a:srgbClr val="4A8CFF"/>
            </a:solidFill>
            <a:prstDash val="solid"/>
            <a:round/>
            <a:headEnd type="none" w="sm" len="sm"/>
            <a:tailEnd type="triangle" w="sm" len="sm"/>
          </a:ln>
        </p:spPr>
      </p:cxnSp>
      <p:cxnSp>
        <p:nvCxnSpPr>
          <p:cNvPr id="507" name="Google Shape;507;p24"/>
          <p:cNvCxnSpPr/>
          <p:nvPr/>
        </p:nvCxnSpPr>
        <p:spPr>
          <a:xfrm rot="5400000" flipH="1">
            <a:off x="4314225" y="3819075"/>
            <a:ext cx="351000" cy="107100"/>
          </a:xfrm>
          <a:prstGeom prst="curvedConnector3">
            <a:avLst>
              <a:gd name="adj1" fmla="val 50000"/>
            </a:avLst>
          </a:prstGeom>
          <a:noFill/>
          <a:ln w="19050" cap="flat" cmpd="sng">
            <a:solidFill>
              <a:schemeClr val="accent3"/>
            </a:solidFill>
            <a:prstDash val="solid"/>
            <a:round/>
            <a:headEnd type="none" w="sm" len="sm"/>
            <a:tailEnd type="triangle" w="sm" len="sm"/>
          </a:ln>
        </p:spPr>
      </p:cxnSp>
      <p:sp>
        <p:nvSpPr>
          <p:cNvPr id="508" name="Google Shape;508;p24"/>
          <p:cNvSpPr/>
          <p:nvPr/>
        </p:nvSpPr>
        <p:spPr>
          <a:xfrm>
            <a:off x="653013" y="297000"/>
            <a:ext cx="7937700" cy="588900"/>
          </a:xfrm>
          <a:prstGeom prst="roundRect">
            <a:avLst>
              <a:gd name="adj" fmla="val 50000"/>
            </a:avLst>
          </a:prstGeom>
          <a:solidFill>
            <a:srgbClr val="EA9999"/>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4"/>
          <p:cNvSpPr txBox="1"/>
          <p:nvPr/>
        </p:nvSpPr>
        <p:spPr>
          <a:xfrm>
            <a:off x="915685" y="333300"/>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300"/>
              <a:buFont typeface="Arial"/>
              <a:buNone/>
            </a:pPr>
            <a:r>
              <a:rPr lang="fr" sz="2300" b="1" i="0" u="none" strike="noStrike" cap="none">
                <a:solidFill>
                  <a:schemeClr val="lt1"/>
                </a:solidFill>
                <a:latin typeface="Economica"/>
                <a:ea typeface="Economica"/>
                <a:cs typeface="Economica"/>
                <a:sym typeface="Economica"/>
              </a:rPr>
              <a:t>Approche 2 : Visualisation des vecteurs </a:t>
            </a:r>
            <a:r>
              <a:rPr lang="fr" sz="2300" b="1">
                <a:solidFill>
                  <a:schemeClr val="lt1"/>
                </a:solidFill>
                <a:latin typeface="Economica"/>
                <a:ea typeface="Economica"/>
                <a:cs typeface="Economica"/>
                <a:sym typeface="Economica"/>
              </a:rPr>
              <a:t>d'éclairage</a:t>
            </a:r>
            <a:r>
              <a:rPr lang="fr" sz="2300" b="1" i="0" u="none" strike="noStrike" cap="none">
                <a:solidFill>
                  <a:schemeClr val="lt1"/>
                </a:solidFill>
                <a:latin typeface="Economica"/>
                <a:ea typeface="Economica"/>
                <a:cs typeface="Economica"/>
                <a:sym typeface="Economica"/>
              </a:rPr>
              <a:t> pour chaque classe</a:t>
            </a:r>
            <a:endParaRPr sz="2300" b="0" i="0" u="none" strike="noStrike" cap="none">
              <a:solidFill>
                <a:schemeClr val="lt1"/>
              </a:solidFill>
              <a:latin typeface="Economica"/>
              <a:ea typeface="Economica"/>
              <a:cs typeface="Economica"/>
              <a:sym typeface="Economica"/>
            </a:endParaRPr>
          </a:p>
        </p:txBody>
      </p:sp>
      <p:sp>
        <p:nvSpPr>
          <p:cNvPr id="510" name="Google Shape;510;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23</a:t>
            </a:fld>
            <a:endParaRPr/>
          </a:p>
        </p:txBody>
      </p:sp>
      <p:pic>
        <p:nvPicPr>
          <p:cNvPr id="504" name="Google Shape;504;p24"/>
          <p:cNvPicPr preferRelativeResize="0"/>
          <p:nvPr/>
        </p:nvPicPr>
        <p:blipFill rotWithShape="1">
          <a:blip r:embed="rId5">
            <a:alphaModFix/>
          </a:blip>
          <a:srcRect l="16110" r="13689" b="4434"/>
          <a:stretch/>
        </p:blipFill>
        <p:spPr>
          <a:xfrm>
            <a:off x="15950" y="1169395"/>
            <a:ext cx="2872500" cy="2638355"/>
          </a:xfrm>
          <a:prstGeom prst="rect">
            <a:avLst/>
          </a:prstGeom>
          <a:noFill/>
          <a:ln>
            <a:noFill/>
          </a:ln>
        </p:spPr>
      </p:pic>
      <p:pic>
        <p:nvPicPr>
          <p:cNvPr id="506" name="Google Shape;506;p24"/>
          <p:cNvPicPr preferRelativeResize="0"/>
          <p:nvPr/>
        </p:nvPicPr>
        <p:blipFill rotWithShape="1">
          <a:blip r:embed="rId6">
            <a:alphaModFix/>
          </a:blip>
          <a:srcRect l="15379" r="5954" b="4489"/>
          <a:stretch/>
        </p:blipFill>
        <p:spPr>
          <a:xfrm>
            <a:off x="6105600" y="1118366"/>
            <a:ext cx="3038401" cy="24887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5"/>
          <p:cNvSpPr txBox="1">
            <a:spLocks noGrp="1"/>
          </p:cNvSpPr>
          <p:nvPr>
            <p:ph type="title"/>
          </p:nvPr>
        </p:nvSpPr>
        <p:spPr>
          <a:xfrm>
            <a:off x="976925" y="-1169300"/>
            <a:ext cx="8520600" cy="831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990"/>
              <a:buNone/>
            </a:pPr>
            <a:r>
              <a:rPr lang="fr" sz="3380"/>
              <a:t>Résultats pour k-means avec les vecteurs d'éclairage</a:t>
            </a:r>
            <a:endParaRPr sz="3380"/>
          </a:p>
        </p:txBody>
      </p:sp>
      <p:pic>
        <p:nvPicPr>
          <p:cNvPr id="516" name="Google Shape;516;p25"/>
          <p:cNvPicPr preferRelativeResize="0"/>
          <p:nvPr/>
        </p:nvPicPr>
        <p:blipFill rotWithShape="1">
          <a:blip r:embed="rId3">
            <a:alphaModFix/>
          </a:blip>
          <a:srcRect/>
          <a:stretch/>
        </p:blipFill>
        <p:spPr>
          <a:xfrm>
            <a:off x="856650" y="1333450"/>
            <a:ext cx="1714500" cy="1714500"/>
          </a:xfrm>
          <a:prstGeom prst="rect">
            <a:avLst/>
          </a:prstGeom>
          <a:noFill/>
          <a:ln>
            <a:noFill/>
          </a:ln>
        </p:spPr>
      </p:pic>
      <p:pic>
        <p:nvPicPr>
          <p:cNvPr id="517" name="Google Shape;517;p25"/>
          <p:cNvPicPr preferRelativeResize="0"/>
          <p:nvPr/>
        </p:nvPicPr>
        <p:blipFill rotWithShape="1">
          <a:blip r:embed="rId4">
            <a:alphaModFix/>
          </a:blip>
          <a:srcRect/>
          <a:stretch/>
        </p:blipFill>
        <p:spPr>
          <a:xfrm>
            <a:off x="2976250" y="2942413"/>
            <a:ext cx="2809498" cy="2038126"/>
          </a:xfrm>
          <a:prstGeom prst="rect">
            <a:avLst/>
          </a:prstGeom>
          <a:noFill/>
          <a:ln>
            <a:noFill/>
          </a:ln>
        </p:spPr>
      </p:pic>
      <p:pic>
        <p:nvPicPr>
          <p:cNvPr id="518" name="Google Shape;518;p25"/>
          <p:cNvPicPr preferRelativeResize="0"/>
          <p:nvPr/>
        </p:nvPicPr>
        <p:blipFill rotWithShape="1">
          <a:blip r:embed="rId5">
            <a:alphaModFix/>
          </a:blip>
          <a:srcRect l="31529" r="21086"/>
          <a:stretch/>
        </p:blipFill>
        <p:spPr>
          <a:xfrm>
            <a:off x="1060950" y="3043025"/>
            <a:ext cx="1305902" cy="1836901"/>
          </a:xfrm>
          <a:prstGeom prst="rect">
            <a:avLst/>
          </a:prstGeom>
          <a:noFill/>
          <a:ln>
            <a:noFill/>
          </a:ln>
        </p:spPr>
      </p:pic>
      <p:pic>
        <p:nvPicPr>
          <p:cNvPr id="519" name="Google Shape;519;p25"/>
          <p:cNvPicPr preferRelativeResize="0"/>
          <p:nvPr/>
        </p:nvPicPr>
        <p:blipFill rotWithShape="1">
          <a:blip r:embed="rId6">
            <a:alphaModFix/>
          </a:blip>
          <a:srcRect/>
          <a:stretch/>
        </p:blipFill>
        <p:spPr>
          <a:xfrm>
            <a:off x="5959925" y="2942425"/>
            <a:ext cx="2735516" cy="2038125"/>
          </a:xfrm>
          <a:prstGeom prst="rect">
            <a:avLst/>
          </a:prstGeom>
          <a:noFill/>
          <a:ln>
            <a:noFill/>
          </a:ln>
        </p:spPr>
      </p:pic>
      <p:pic>
        <p:nvPicPr>
          <p:cNvPr id="520" name="Google Shape;520;p25"/>
          <p:cNvPicPr preferRelativeResize="0"/>
          <p:nvPr/>
        </p:nvPicPr>
        <p:blipFill rotWithShape="1">
          <a:blip r:embed="rId7">
            <a:alphaModFix/>
          </a:blip>
          <a:srcRect/>
          <a:stretch/>
        </p:blipFill>
        <p:spPr>
          <a:xfrm>
            <a:off x="6326951" y="1333450"/>
            <a:ext cx="1805779" cy="1714500"/>
          </a:xfrm>
          <a:prstGeom prst="rect">
            <a:avLst/>
          </a:prstGeom>
          <a:noFill/>
          <a:ln>
            <a:noFill/>
          </a:ln>
        </p:spPr>
      </p:pic>
      <p:pic>
        <p:nvPicPr>
          <p:cNvPr id="521" name="Google Shape;521;p25"/>
          <p:cNvPicPr preferRelativeResize="0"/>
          <p:nvPr/>
        </p:nvPicPr>
        <p:blipFill rotWithShape="1">
          <a:blip r:embed="rId8">
            <a:alphaModFix/>
          </a:blip>
          <a:srcRect/>
          <a:stretch/>
        </p:blipFill>
        <p:spPr>
          <a:xfrm>
            <a:off x="3259987" y="1275400"/>
            <a:ext cx="2242017" cy="1714501"/>
          </a:xfrm>
          <a:prstGeom prst="rect">
            <a:avLst/>
          </a:prstGeom>
          <a:noFill/>
          <a:ln>
            <a:noFill/>
          </a:ln>
        </p:spPr>
      </p:pic>
      <p:sp>
        <p:nvSpPr>
          <p:cNvPr id="522" name="Google Shape;522;p25"/>
          <p:cNvSpPr/>
          <p:nvPr/>
        </p:nvSpPr>
        <p:spPr>
          <a:xfrm>
            <a:off x="653013" y="195400"/>
            <a:ext cx="7937700" cy="588900"/>
          </a:xfrm>
          <a:prstGeom prst="roundRect">
            <a:avLst>
              <a:gd name="adj" fmla="val 50000"/>
            </a:avLst>
          </a:prstGeom>
          <a:solidFill>
            <a:srgbClr val="EA9999"/>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5"/>
          <p:cNvSpPr txBox="1"/>
          <p:nvPr/>
        </p:nvSpPr>
        <p:spPr>
          <a:xfrm>
            <a:off x="865810" y="210550"/>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500"/>
              <a:buFont typeface="Arial"/>
              <a:buNone/>
            </a:pPr>
            <a:r>
              <a:rPr lang="fr" sz="2400" b="1" i="0" u="none" strike="noStrike" cap="none" dirty="0">
                <a:solidFill>
                  <a:schemeClr val="lt1"/>
                </a:solidFill>
                <a:latin typeface="Economica"/>
                <a:ea typeface="Economica"/>
                <a:cs typeface="Economica"/>
                <a:sym typeface="Economica"/>
              </a:rPr>
              <a:t>Approche 2 : Classification des vecteurs </a:t>
            </a:r>
            <a:r>
              <a:rPr lang="fr" sz="2400" b="1" dirty="0">
                <a:solidFill>
                  <a:schemeClr val="lt1"/>
                </a:solidFill>
                <a:latin typeface="Economica"/>
                <a:ea typeface="Economica"/>
                <a:cs typeface="Economica"/>
                <a:sym typeface="Economica"/>
              </a:rPr>
              <a:t>d'éclairage</a:t>
            </a:r>
            <a:r>
              <a:rPr lang="fr" sz="2400" b="1" i="0" u="none" strike="noStrike" cap="none" dirty="0">
                <a:solidFill>
                  <a:schemeClr val="lt1"/>
                </a:solidFill>
                <a:latin typeface="Economica"/>
                <a:ea typeface="Economica"/>
                <a:cs typeface="Economica"/>
                <a:sym typeface="Economica"/>
              </a:rPr>
              <a:t> avec K-Means</a:t>
            </a:r>
            <a:endParaRPr sz="2400" b="0" i="0" u="none" strike="noStrike" cap="none" dirty="0">
              <a:solidFill>
                <a:schemeClr val="lt1"/>
              </a:solidFill>
              <a:latin typeface="Economica"/>
              <a:ea typeface="Economica"/>
              <a:cs typeface="Economica"/>
              <a:sym typeface="Economica"/>
            </a:endParaRPr>
          </a:p>
        </p:txBody>
      </p:sp>
      <p:sp>
        <p:nvSpPr>
          <p:cNvPr id="524" name="Google Shape;524;p25"/>
          <p:cNvSpPr txBox="1">
            <a:spLocks noGrp="1"/>
          </p:cNvSpPr>
          <p:nvPr>
            <p:ph type="body" idx="1"/>
          </p:nvPr>
        </p:nvSpPr>
        <p:spPr>
          <a:xfrm>
            <a:off x="4151700" y="920375"/>
            <a:ext cx="840600" cy="5889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ct val="108108"/>
              <a:buNone/>
            </a:pPr>
            <a:r>
              <a:rPr lang="fr"/>
              <a:t>k = 2</a:t>
            </a:r>
            <a:endParaRPr/>
          </a:p>
        </p:txBody>
      </p:sp>
      <p:sp>
        <p:nvSpPr>
          <p:cNvPr id="525" name="Google Shape;525;p25"/>
          <p:cNvSpPr txBox="1">
            <a:spLocks noGrp="1"/>
          </p:cNvSpPr>
          <p:nvPr>
            <p:ph type="body" idx="1"/>
          </p:nvPr>
        </p:nvSpPr>
        <p:spPr>
          <a:xfrm>
            <a:off x="6907388" y="1007763"/>
            <a:ext cx="840600" cy="5889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200"/>
              </a:spcAft>
              <a:buSzPct val="108108"/>
              <a:buNone/>
            </a:pPr>
            <a:r>
              <a:rPr lang="fr"/>
              <a:t>k = 3</a:t>
            </a:r>
            <a:endParaRPr/>
          </a:p>
        </p:txBody>
      </p:sp>
      <p:sp>
        <p:nvSpPr>
          <p:cNvPr id="526" name="Google Shape;526;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6"/>
          <p:cNvSpPr/>
          <p:nvPr/>
        </p:nvSpPr>
        <p:spPr>
          <a:xfrm>
            <a:off x="653013" y="-7800"/>
            <a:ext cx="7937700" cy="588900"/>
          </a:xfrm>
          <a:prstGeom prst="roundRect">
            <a:avLst>
              <a:gd name="adj" fmla="val 50000"/>
            </a:avLst>
          </a:prstGeom>
          <a:solidFill>
            <a:srgbClr val="E0666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6"/>
          <p:cNvSpPr txBox="1"/>
          <p:nvPr/>
        </p:nvSpPr>
        <p:spPr>
          <a:xfrm>
            <a:off x="1053875" y="-81725"/>
            <a:ext cx="7291200" cy="621000"/>
          </a:xfrm>
          <a:prstGeom prst="rect">
            <a:avLst/>
          </a:prstGeom>
          <a:noFill/>
          <a:ln>
            <a:noFill/>
          </a:ln>
        </p:spPr>
        <p:txBody>
          <a:bodyPr spcFirstLastPara="1" wrap="square" lIns="91425" tIns="91425" rIns="91425" bIns="91425" anchor="t" anchorCtr="0">
            <a:noAutofit/>
          </a:bodyPr>
          <a:lstStyle/>
          <a:p>
            <a:pPr marL="457200" marR="0" lvl="0" indent="0" algn="ctr" rtl="0">
              <a:lnSpc>
                <a:spcPct val="100000"/>
              </a:lnSpc>
              <a:spcBef>
                <a:spcPts val="0"/>
              </a:spcBef>
              <a:spcAft>
                <a:spcPts val="0"/>
              </a:spcAft>
              <a:buClr>
                <a:srgbClr val="000000"/>
              </a:buClr>
              <a:buSzPts val="1800"/>
              <a:buFont typeface="Arial"/>
              <a:buNone/>
            </a:pPr>
            <a:r>
              <a:rPr lang="fr" sz="1800" b="1" i="0" u="none" strike="noStrike" cap="none">
                <a:solidFill>
                  <a:schemeClr val="lt1"/>
                </a:solidFill>
                <a:latin typeface="Economica"/>
                <a:ea typeface="Economica"/>
                <a:cs typeface="Economica"/>
                <a:sym typeface="Economica"/>
              </a:rPr>
              <a:t>Approche 3 :Coefficients du spline d’interpolation d’harmoniques sphériques caractérisant les points de la scène </a:t>
            </a:r>
            <a:endParaRPr sz="1800" b="1" i="0" u="none" strike="noStrike" cap="none">
              <a:solidFill>
                <a:schemeClr val="lt1"/>
              </a:solidFill>
              <a:latin typeface="Economica"/>
              <a:ea typeface="Economica"/>
              <a:cs typeface="Economica"/>
              <a:sym typeface="Economica"/>
            </a:endParaRPr>
          </a:p>
          <a:p>
            <a:pPr marL="45720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Economica"/>
              <a:ea typeface="Economica"/>
              <a:cs typeface="Economica"/>
              <a:sym typeface="Economica"/>
            </a:endParaRPr>
          </a:p>
          <a:p>
            <a:pPr marL="45720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Economica"/>
              <a:ea typeface="Economica"/>
              <a:cs typeface="Economica"/>
              <a:sym typeface="Economica"/>
            </a:endParaRPr>
          </a:p>
          <a:p>
            <a:pPr marL="45720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Economica"/>
              <a:ea typeface="Economica"/>
              <a:cs typeface="Economica"/>
              <a:sym typeface="Economica"/>
            </a:endParaRPr>
          </a:p>
          <a:p>
            <a:pPr marL="45720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Economica"/>
              <a:ea typeface="Economica"/>
              <a:cs typeface="Economica"/>
              <a:sym typeface="Economica"/>
            </a:endParaRPr>
          </a:p>
        </p:txBody>
      </p:sp>
      <p:sp>
        <p:nvSpPr>
          <p:cNvPr id="533" name="Google Shape;533;p26"/>
          <p:cNvSpPr/>
          <p:nvPr/>
        </p:nvSpPr>
        <p:spPr>
          <a:xfrm>
            <a:off x="653013" y="-7800"/>
            <a:ext cx="586800" cy="586800"/>
          </a:xfrm>
          <a:prstGeom prst="ellipse">
            <a:avLst/>
          </a:prstGeom>
          <a:solidFill>
            <a:srgbClr val="FFFFFF"/>
          </a:solidFill>
          <a:ln w="9525" cap="flat" cmpd="sng">
            <a:solidFill>
              <a:srgbClr val="E066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Lato Light"/>
              <a:ea typeface="Lato Light"/>
              <a:cs typeface="Lato Light"/>
              <a:sym typeface="Lato Light"/>
            </a:endParaRPr>
          </a:p>
        </p:txBody>
      </p:sp>
      <p:sp>
        <p:nvSpPr>
          <p:cNvPr id="534" name="Google Shape;534;p26"/>
          <p:cNvSpPr txBox="1"/>
          <p:nvPr/>
        </p:nvSpPr>
        <p:spPr>
          <a:xfrm>
            <a:off x="639525" y="133525"/>
            <a:ext cx="5976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fr" sz="1900" b="1" i="0" u="none" strike="noStrike" cap="none">
                <a:solidFill>
                  <a:srgbClr val="264653"/>
                </a:solidFill>
                <a:latin typeface="Fira Sans Extra Condensed"/>
                <a:ea typeface="Fira Sans Extra Condensed"/>
                <a:cs typeface="Fira Sans Extra Condensed"/>
                <a:sym typeface="Fira Sans Extra Condensed"/>
              </a:rPr>
              <a:t>3</a:t>
            </a:r>
            <a:endParaRPr sz="1900" b="1" i="0" u="none" strike="noStrike" cap="none">
              <a:solidFill>
                <a:srgbClr val="264653"/>
              </a:solidFill>
              <a:latin typeface="Fira Sans Extra Condensed"/>
              <a:ea typeface="Fira Sans Extra Condensed"/>
              <a:cs typeface="Fira Sans Extra Condensed"/>
              <a:sym typeface="Fira Sans Extra Condensed"/>
            </a:endParaRPr>
          </a:p>
        </p:txBody>
      </p:sp>
      <p:pic>
        <p:nvPicPr>
          <p:cNvPr id="535" name="Google Shape;535;p26"/>
          <p:cNvPicPr preferRelativeResize="0"/>
          <p:nvPr/>
        </p:nvPicPr>
        <p:blipFill rotWithShape="1">
          <a:blip r:embed="rId3">
            <a:alphaModFix/>
          </a:blip>
          <a:srcRect/>
          <a:stretch/>
        </p:blipFill>
        <p:spPr>
          <a:xfrm>
            <a:off x="2493850" y="2200125"/>
            <a:ext cx="4256051" cy="586800"/>
          </a:xfrm>
          <a:prstGeom prst="rect">
            <a:avLst/>
          </a:prstGeom>
          <a:noFill/>
          <a:ln w="19050" cap="flat" cmpd="sng">
            <a:solidFill>
              <a:srgbClr val="BC0000"/>
            </a:solidFill>
            <a:prstDash val="solid"/>
            <a:round/>
            <a:headEnd type="none" w="sm" len="sm"/>
            <a:tailEnd type="none" w="sm" len="sm"/>
          </a:ln>
        </p:spPr>
      </p:pic>
      <p:sp>
        <p:nvSpPr>
          <p:cNvPr id="536" name="Google Shape;536;p26"/>
          <p:cNvSpPr txBox="1"/>
          <p:nvPr/>
        </p:nvSpPr>
        <p:spPr>
          <a:xfrm>
            <a:off x="2162175" y="1517000"/>
            <a:ext cx="491940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1" i="1" u="none" strike="noStrike" cap="none">
                <a:solidFill>
                  <a:schemeClr val="dk1"/>
                </a:solidFill>
                <a:latin typeface="Arial"/>
                <a:ea typeface="Arial"/>
                <a:cs typeface="Arial"/>
                <a:sym typeface="Arial"/>
              </a:rPr>
              <a:t>Changement de modèle</a:t>
            </a:r>
            <a:r>
              <a:rPr lang="fr" sz="1300" b="0" i="1" u="none" strike="noStrike" cap="none">
                <a:solidFill>
                  <a:schemeClr val="dk1"/>
                </a:solidFill>
                <a:latin typeface="Arial"/>
                <a:ea typeface="Arial"/>
                <a:cs typeface="Arial"/>
                <a:sym typeface="Arial"/>
              </a:rPr>
              <a:t>: interpolation dans la base des harmoniques sphériques </a:t>
            </a:r>
            <a:endParaRPr sz="1000" b="0" i="1" u="none" strike="noStrike" cap="none">
              <a:solidFill>
                <a:schemeClr val="dk1"/>
              </a:solidFill>
              <a:latin typeface="Arial"/>
              <a:ea typeface="Arial"/>
              <a:cs typeface="Arial"/>
              <a:sym typeface="Arial"/>
            </a:endParaRPr>
          </a:p>
        </p:txBody>
      </p:sp>
      <p:sp>
        <p:nvSpPr>
          <p:cNvPr id="537" name="Google Shape;537;p26"/>
          <p:cNvSpPr txBox="1"/>
          <p:nvPr/>
        </p:nvSpPr>
        <p:spPr>
          <a:xfrm>
            <a:off x="639525" y="992575"/>
            <a:ext cx="16302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1" i="1" u="sng" strike="noStrike" cap="none">
                <a:solidFill>
                  <a:schemeClr val="dk1"/>
                </a:solidFill>
                <a:latin typeface="Arial"/>
                <a:ea typeface="Arial"/>
                <a:cs typeface="Arial"/>
                <a:sym typeface="Arial"/>
              </a:rPr>
              <a:t>Méthode 1</a:t>
            </a:r>
            <a:endParaRPr sz="1000" b="1" i="1" u="sng" strike="noStrike" cap="none">
              <a:solidFill>
                <a:schemeClr val="dk1"/>
              </a:solidFill>
              <a:latin typeface="Arial"/>
              <a:ea typeface="Arial"/>
              <a:cs typeface="Arial"/>
              <a:sym typeface="Arial"/>
            </a:endParaRPr>
          </a:p>
        </p:txBody>
      </p:sp>
      <p:sp>
        <p:nvSpPr>
          <p:cNvPr id="538" name="Google Shape;538;p26"/>
          <p:cNvSpPr txBox="1"/>
          <p:nvPr/>
        </p:nvSpPr>
        <p:spPr>
          <a:xfrm>
            <a:off x="639525" y="2322075"/>
            <a:ext cx="16302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fr" sz="1300" b="1" i="1" u="sng" strike="noStrike" cap="none">
                <a:solidFill>
                  <a:schemeClr val="dk1"/>
                </a:solidFill>
                <a:latin typeface="Arial"/>
                <a:ea typeface="Arial"/>
                <a:cs typeface="Arial"/>
                <a:sym typeface="Arial"/>
              </a:rPr>
              <a:t>Méthode 3</a:t>
            </a:r>
            <a:endParaRPr sz="1000" b="1" i="1" u="sng" strike="noStrike" cap="none">
              <a:solidFill>
                <a:schemeClr val="dk1"/>
              </a:solidFill>
              <a:latin typeface="Arial"/>
              <a:ea typeface="Arial"/>
              <a:cs typeface="Arial"/>
              <a:sym typeface="Arial"/>
            </a:endParaRPr>
          </a:p>
        </p:txBody>
      </p:sp>
      <p:sp>
        <p:nvSpPr>
          <p:cNvPr id="539" name="Google Shape;539;p26"/>
          <p:cNvSpPr txBox="1"/>
          <p:nvPr/>
        </p:nvSpPr>
        <p:spPr>
          <a:xfrm>
            <a:off x="6562950" y="992575"/>
            <a:ext cx="28575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fr" sz="1100" b="1" i="0" u="none" strike="noStrike" cap="none">
                <a:solidFill>
                  <a:schemeClr val="dk1"/>
                </a:solidFill>
                <a:latin typeface="Arial"/>
                <a:ea typeface="Arial"/>
                <a:cs typeface="Arial"/>
                <a:sym typeface="Arial"/>
              </a:rPr>
              <a:t>→</a:t>
            </a:r>
            <a:r>
              <a:rPr lang="fr" sz="1100" b="1" i="1" u="none" strike="noStrike" cap="none">
                <a:solidFill>
                  <a:schemeClr val="dk1"/>
                </a:solidFill>
                <a:latin typeface="Arial"/>
                <a:ea typeface="Arial"/>
                <a:cs typeface="Arial"/>
                <a:sym typeface="Arial"/>
              </a:rPr>
              <a:t> Mauvaise classification</a:t>
            </a:r>
            <a:endParaRPr sz="800" b="1" i="1" u="none" strike="noStrike" cap="none">
              <a:solidFill>
                <a:schemeClr val="dk1"/>
              </a:solidFill>
              <a:latin typeface="Arial"/>
              <a:ea typeface="Arial"/>
              <a:cs typeface="Arial"/>
              <a:sym typeface="Arial"/>
            </a:endParaRPr>
          </a:p>
        </p:txBody>
      </p:sp>
      <p:cxnSp>
        <p:nvCxnSpPr>
          <p:cNvPr id="540" name="Google Shape;540;p26"/>
          <p:cNvCxnSpPr>
            <a:stCxn id="541" idx="4"/>
            <a:endCxn id="542" idx="0"/>
          </p:cNvCxnSpPr>
          <p:nvPr/>
        </p:nvCxnSpPr>
        <p:spPr>
          <a:xfrm rot="5400000">
            <a:off x="4442675" y="2756025"/>
            <a:ext cx="711000" cy="600300"/>
          </a:xfrm>
          <a:prstGeom prst="curvedConnector3">
            <a:avLst>
              <a:gd name="adj1" fmla="val 50004"/>
            </a:avLst>
          </a:prstGeom>
          <a:noFill/>
          <a:ln w="19050" cap="flat" cmpd="sng">
            <a:solidFill>
              <a:srgbClr val="FF0000"/>
            </a:solidFill>
            <a:prstDash val="solid"/>
            <a:round/>
            <a:headEnd type="none" w="sm" len="sm"/>
            <a:tailEnd type="none" w="sm" len="sm"/>
          </a:ln>
        </p:spPr>
      </p:cxnSp>
      <p:sp>
        <p:nvSpPr>
          <p:cNvPr id="542" name="Google Shape;542;p26"/>
          <p:cNvSpPr txBox="1"/>
          <p:nvPr/>
        </p:nvSpPr>
        <p:spPr>
          <a:xfrm>
            <a:off x="3491288" y="3411725"/>
            <a:ext cx="2013300" cy="4731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fr" sz="1500" b="1" i="1" u="none" strike="noStrike" cap="none">
                <a:solidFill>
                  <a:schemeClr val="dk1"/>
                </a:solidFill>
                <a:latin typeface="Arial"/>
                <a:ea typeface="Arial"/>
                <a:cs typeface="Arial"/>
                <a:sym typeface="Arial"/>
              </a:rPr>
              <a:t>     kmeans / SVM </a:t>
            </a:r>
            <a:endParaRPr sz="1200" b="1" i="1" u="none" strike="noStrike" cap="none">
              <a:solidFill>
                <a:schemeClr val="dk1"/>
              </a:solidFill>
              <a:latin typeface="Arial"/>
              <a:ea typeface="Arial"/>
              <a:cs typeface="Arial"/>
              <a:sym typeface="Arial"/>
            </a:endParaRPr>
          </a:p>
        </p:txBody>
      </p:sp>
      <p:cxnSp>
        <p:nvCxnSpPr>
          <p:cNvPr id="543" name="Google Shape;543;p26"/>
          <p:cNvCxnSpPr>
            <a:stCxn id="542" idx="3"/>
            <a:endCxn id="544" idx="1"/>
          </p:cNvCxnSpPr>
          <p:nvPr/>
        </p:nvCxnSpPr>
        <p:spPr>
          <a:xfrm rot="10800000" flipH="1">
            <a:off x="5504588" y="3476975"/>
            <a:ext cx="1058400" cy="171300"/>
          </a:xfrm>
          <a:prstGeom prst="straightConnector1">
            <a:avLst/>
          </a:prstGeom>
          <a:noFill/>
          <a:ln w="28575" cap="flat" cmpd="sng">
            <a:solidFill>
              <a:srgbClr val="FF0000"/>
            </a:solidFill>
            <a:prstDash val="dot"/>
            <a:round/>
            <a:headEnd type="none" w="sm" len="sm"/>
            <a:tailEnd type="none" w="sm" len="sm"/>
          </a:ln>
        </p:spPr>
      </p:cxnSp>
      <p:sp>
        <p:nvSpPr>
          <p:cNvPr id="544" name="Google Shape;544;p26"/>
          <p:cNvSpPr txBox="1"/>
          <p:nvPr/>
        </p:nvSpPr>
        <p:spPr>
          <a:xfrm>
            <a:off x="6562950" y="3305375"/>
            <a:ext cx="2174100" cy="34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fr" sz="1300" b="0" i="1" u="none" strike="noStrike" cap="none">
                <a:solidFill>
                  <a:srgbClr val="FF0000"/>
                </a:solidFill>
                <a:latin typeface="Arial"/>
                <a:ea typeface="Arial"/>
                <a:cs typeface="Arial"/>
                <a:sym typeface="Arial"/>
              </a:rPr>
              <a:t>9 coef pour chaque pixel</a:t>
            </a:r>
            <a:endParaRPr sz="1000" b="0" i="1" u="none" strike="noStrike" cap="none">
              <a:solidFill>
                <a:srgbClr val="FF0000"/>
              </a:solidFill>
              <a:latin typeface="Arial"/>
              <a:ea typeface="Arial"/>
              <a:cs typeface="Arial"/>
              <a:sym typeface="Arial"/>
            </a:endParaRPr>
          </a:p>
        </p:txBody>
      </p:sp>
      <p:sp>
        <p:nvSpPr>
          <p:cNvPr id="541" name="Google Shape;541;p26"/>
          <p:cNvSpPr/>
          <p:nvPr/>
        </p:nvSpPr>
        <p:spPr>
          <a:xfrm>
            <a:off x="4875575" y="2256975"/>
            <a:ext cx="445500" cy="443700"/>
          </a:xfrm>
          <a:prstGeom prst="ellipse">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545" name="Google Shape;545;p26"/>
          <p:cNvSpPr txBox="1"/>
          <p:nvPr/>
        </p:nvSpPr>
        <p:spPr>
          <a:xfrm>
            <a:off x="3480275" y="4439719"/>
            <a:ext cx="763800" cy="22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1" i="1" u="none" strike="noStrike" cap="none">
                <a:solidFill>
                  <a:srgbClr val="FF0000"/>
                </a:solidFill>
                <a:latin typeface="Arial"/>
                <a:ea typeface="Arial"/>
                <a:cs typeface="Arial"/>
                <a:sym typeface="Arial"/>
              </a:rPr>
              <a:t>Classe 1</a:t>
            </a:r>
            <a:endParaRPr sz="600" b="1" i="1" u="none" strike="noStrike" cap="none">
              <a:solidFill>
                <a:srgbClr val="FF0000"/>
              </a:solidFill>
              <a:latin typeface="Arial"/>
              <a:ea typeface="Arial"/>
              <a:cs typeface="Arial"/>
              <a:sym typeface="Arial"/>
            </a:endParaRPr>
          </a:p>
        </p:txBody>
      </p:sp>
      <p:pic>
        <p:nvPicPr>
          <p:cNvPr id="546" name="Google Shape;546;p26"/>
          <p:cNvPicPr preferRelativeResize="0"/>
          <p:nvPr/>
        </p:nvPicPr>
        <p:blipFill rotWithShape="1">
          <a:blip r:embed="rId4">
            <a:alphaModFix/>
          </a:blip>
          <a:srcRect/>
          <a:stretch/>
        </p:blipFill>
        <p:spPr>
          <a:xfrm>
            <a:off x="3985950" y="4030933"/>
            <a:ext cx="1008000" cy="1008000"/>
          </a:xfrm>
          <a:prstGeom prst="rect">
            <a:avLst/>
          </a:prstGeom>
          <a:noFill/>
          <a:ln>
            <a:noFill/>
          </a:ln>
        </p:spPr>
      </p:pic>
      <p:sp>
        <p:nvSpPr>
          <p:cNvPr id="547" name="Google Shape;547;p26"/>
          <p:cNvSpPr txBox="1"/>
          <p:nvPr/>
        </p:nvSpPr>
        <p:spPr>
          <a:xfrm>
            <a:off x="4195280" y="3874575"/>
            <a:ext cx="1378500" cy="22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1" i="1" u="none" strike="noStrike" cap="none">
                <a:solidFill>
                  <a:srgbClr val="93C47D"/>
                </a:solidFill>
                <a:latin typeface="Arial"/>
                <a:ea typeface="Arial"/>
                <a:cs typeface="Arial"/>
                <a:sym typeface="Arial"/>
              </a:rPr>
              <a:t>Classe 2</a:t>
            </a:r>
            <a:endParaRPr sz="600" b="1" i="1" u="none" strike="noStrike" cap="none">
              <a:solidFill>
                <a:srgbClr val="93C47D"/>
              </a:solidFill>
              <a:latin typeface="Arial"/>
              <a:ea typeface="Arial"/>
              <a:cs typeface="Arial"/>
              <a:sym typeface="Arial"/>
            </a:endParaRPr>
          </a:p>
        </p:txBody>
      </p:sp>
      <p:sp>
        <p:nvSpPr>
          <p:cNvPr id="548" name="Google Shape;548;p26"/>
          <p:cNvSpPr txBox="1"/>
          <p:nvPr/>
        </p:nvSpPr>
        <p:spPr>
          <a:xfrm>
            <a:off x="4835024" y="4481225"/>
            <a:ext cx="1068600" cy="22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 sz="900" b="1" i="1" u="none" strike="noStrike" cap="none">
                <a:solidFill>
                  <a:srgbClr val="3C78D8"/>
                </a:solidFill>
                <a:latin typeface="Arial"/>
                <a:ea typeface="Arial"/>
                <a:cs typeface="Arial"/>
                <a:sym typeface="Arial"/>
              </a:rPr>
              <a:t>Classe 3</a:t>
            </a:r>
            <a:endParaRPr sz="600" b="1" i="1" u="none" strike="noStrike" cap="none">
              <a:solidFill>
                <a:srgbClr val="3C78D8"/>
              </a:solidFill>
              <a:latin typeface="Arial"/>
              <a:ea typeface="Arial"/>
              <a:cs typeface="Arial"/>
              <a:sym typeface="Arial"/>
            </a:endParaRPr>
          </a:p>
        </p:txBody>
      </p:sp>
      <p:sp>
        <p:nvSpPr>
          <p:cNvPr id="549" name="Google Shape;549;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25</a:t>
            </a:fld>
            <a:endParaRPr/>
          </a:p>
        </p:txBody>
      </p:sp>
      <p:grpSp>
        <p:nvGrpSpPr>
          <p:cNvPr id="550" name="Google Shape;550;p26"/>
          <p:cNvGrpSpPr/>
          <p:nvPr/>
        </p:nvGrpSpPr>
        <p:grpSpPr>
          <a:xfrm>
            <a:off x="2112337" y="942210"/>
            <a:ext cx="4919324" cy="443650"/>
            <a:chOff x="2112337" y="942210"/>
            <a:chExt cx="4919324" cy="443650"/>
          </a:xfrm>
        </p:grpSpPr>
        <p:pic>
          <p:nvPicPr>
            <p:cNvPr id="551" name="Google Shape;551;p26"/>
            <p:cNvPicPr preferRelativeResize="0"/>
            <p:nvPr/>
          </p:nvPicPr>
          <p:blipFill rotWithShape="1">
            <a:blip r:embed="rId5">
              <a:alphaModFix/>
            </a:blip>
            <a:srcRect/>
            <a:stretch/>
          </p:blipFill>
          <p:spPr>
            <a:xfrm>
              <a:off x="2112337" y="942210"/>
              <a:ext cx="4919324" cy="443650"/>
            </a:xfrm>
            <a:prstGeom prst="rect">
              <a:avLst/>
            </a:prstGeom>
            <a:noFill/>
            <a:ln w="19050" cap="flat" cmpd="sng">
              <a:solidFill>
                <a:srgbClr val="CC0000"/>
              </a:solidFill>
              <a:prstDash val="solid"/>
              <a:round/>
              <a:headEnd type="none" w="sm" len="sm"/>
              <a:tailEnd type="none" w="sm" len="sm"/>
            </a:ln>
          </p:spPr>
        </p:pic>
        <p:sp>
          <p:nvSpPr>
            <p:cNvPr id="552" name="Google Shape;552;p26"/>
            <p:cNvSpPr/>
            <p:nvPr/>
          </p:nvSpPr>
          <p:spPr>
            <a:xfrm>
              <a:off x="6832425" y="1185550"/>
              <a:ext cx="129900" cy="1248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7"/>
          <p:cNvSpPr txBox="1">
            <a:spLocks noGrp="1"/>
          </p:cNvSpPr>
          <p:nvPr>
            <p:ph type="title"/>
          </p:nvPr>
        </p:nvSpPr>
        <p:spPr>
          <a:xfrm>
            <a:off x="311700" y="-807900"/>
            <a:ext cx="8520600" cy="8313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11111"/>
              <a:buNone/>
            </a:pPr>
            <a:r>
              <a:rPr lang="fr"/>
              <a:t>Résultats classification avec les HSH avec K-Means :</a:t>
            </a:r>
            <a:endParaRPr/>
          </a:p>
        </p:txBody>
      </p:sp>
      <p:pic>
        <p:nvPicPr>
          <p:cNvPr id="558" name="Google Shape;558;p27"/>
          <p:cNvPicPr preferRelativeResize="0"/>
          <p:nvPr/>
        </p:nvPicPr>
        <p:blipFill rotWithShape="1">
          <a:blip r:embed="rId3">
            <a:alphaModFix/>
          </a:blip>
          <a:srcRect/>
          <a:stretch/>
        </p:blipFill>
        <p:spPr>
          <a:xfrm>
            <a:off x="1264875" y="1131200"/>
            <a:ext cx="1714500" cy="1714500"/>
          </a:xfrm>
          <a:prstGeom prst="rect">
            <a:avLst/>
          </a:prstGeom>
          <a:noFill/>
          <a:ln>
            <a:noFill/>
          </a:ln>
        </p:spPr>
      </p:pic>
      <p:pic>
        <p:nvPicPr>
          <p:cNvPr id="559" name="Google Shape;559;p27"/>
          <p:cNvPicPr preferRelativeResize="0"/>
          <p:nvPr/>
        </p:nvPicPr>
        <p:blipFill rotWithShape="1">
          <a:blip r:embed="rId4">
            <a:alphaModFix/>
          </a:blip>
          <a:srcRect l="31529" r="21086"/>
          <a:stretch/>
        </p:blipFill>
        <p:spPr>
          <a:xfrm>
            <a:off x="1469175" y="3043025"/>
            <a:ext cx="1305902" cy="1836901"/>
          </a:xfrm>
          <a:prstGeom prst="rect">
            <a:avLst/>
          </a:prstGeom>
          <a:noFill/>
          <a:ln>
            <a:noFill/>
          </a:ln>
        </p:spPr>
      </p:pic>
      <p:pic>
        <p:nvPicPr>
          <p:cNvPr id="560" name="Google Shape;560;p27"/>
          <p:cNvPicPr preferRelativeResize="0"/>
          <p:nvPr/>
        </p:nvPicPr>
        <p:blipFill rotWithShape="1">
          <a:blip r:embed="rId5">
            <a:alphaModFix/>
          </a:blip>
          <a:srcRect t="4425"/>
          <a:stretch/>
        </p:blipFill>
        <p:spPr>
          <a:xfrm>
            <a:off x="5244138" y="2974963"/>
            <a:ext cx="2872751" cy="1973024"/>
          </a:xfrm>
          <a:prstGeom prst="rect">
            <a:avLst/>
          </a:prstGeom>
          <a:noFill/>
          <a:ln>
            <a:noFill/>
          </a:ln>
        </p:spPr>
      </p:pic>
      <p:pic>
        <p:nvPicPr>
          <p:cNvPr id="561" name="Google Shape;561;p27"/>
          <p:cNvPicPr preferRelativeResize="0"/>
          <p:nvPr/>
        </p:nvPicPr>
        <p:blipFill rotWithShape="1">
          <a:blip r:embed="rId6">
            <a:alphaModFix/>
          </a:blip>
          <a:srcRect/>
          <a:stretch/>
        </p:blipFill>
        <p:spPr>
          <a:xfrm>
            <a:off x="5474787" y="956300"/>
            <a:ext cx="2411470" cy="2064300"/>
          </a:xfrm>
          <a:prstGeom prst="rect">
            <a:avLst/>
          </a:prstGeom>
          <a:noFill/>
          <a:ln>
            <a:noFill/>
          </a:ln>
        </p:spPr>
      </p:pic>
      <p:sp>
        <p:nvSpPr>
          <p:cNvPr id="562" name="Google Shape;562;p27"/>
          <p:cNvSpPr/>
          <p:nvPr/>
        </p:nvSpPr>
        <p:spPr>
          <a:xfrm>
            <a:off x="653013" y="195400"/>
            <a:ext cx="7937700" cy="588900"/>
          </a:xfrm>
          <a:prstGeom prst="roundRect">
            <a:avLst>
              <a:gd name="adj" fmla="val 50000"/>
            </a:avLst>
          </a:prstGeom>
          <a:solidFill>
            <a:srgbClr val="EA9999"/>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7"/>
          <p:cNvSpPr txBox="1"/>
          <p:nvPr/>
        </p:nvSpPr>
        <p:spPr>
          <a:xfrm>
            <a:off x="865810" y="231700"/>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700"/>
              <a:buFont typeface="Arial"/>
              <a:buNone/>
            </a:pPr>
            <a:r>
              <a:rPr lang="fr" sz="2700" b="1" i="0" u="none" strike="noStrike" cap="none">
                <a:solidFill>
                  <a:schemeClr val="lt1"/>
                </a:solidFill>
                <a:latin typeface="Economica"/>
                <a:ea typeface="Economica"/>
                <a:cs typeface="Economica"/>
                <a:sym typeface="Economica"/>
              </a:rPr>
              <a:t>Approche 3 : Classification des HSH avec K-Means</a:t>
            </a:r>
            <a:endParaRPr sz="2700" b="0" i="0" u="none" strike="noStrike" cap="none">
              <a:solidFill>
                <a:schemeClr val="lt1"/>
              </a:solidFill>
              <a:latin typeface="Economica"/>
              <a:ea typeface="Economica"/>
              <a:cs typeface="Economica"/>
              <a:sym typeface="Economica"/>
            </a:endParaRPr>
          </a:p>
        </p:txBody>
      </p:sp>
      <p:sp>
        <p:nvSpPr>
          <p:cNvPr id="564" name="Google Shape;56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8"/>
          <p:cNvSpPr txBox="1">
            <a:spLocks noGrp="1"/>
          </p:cNvSpPr>
          <p:nvPr>
            <p:ph type="title"/>
          </p:nvPr>
        </p:nvSpPr>
        <p:spPr>
          <a:xfrm>
            <a:off x="70125" y="-1097050"/>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fr"/>
              <a:t>Résultats classification avec les HSH avec SVM :</a:t>
            </a:r>
            <a:endParaRPr/>
          </a:p>
        </p:txBody>
      </p:sp>
      <p:pic>
        <p:nvPicPr>
          <p:cNvPr id="570" name="Google Shape;570;p28"/>
          <p:cNvPicPr preferRelativeResize="0"/>
          <p:nvPr/>
        </p:nvPicPr>
        <p:blipFill rotWithShape="1">
          <a:blip r:embed="rId3">
            <a:alphaModFix/>
          </a:blip>
          <a:srcRect/>
          <a:stretch/>
        </p:blipFill>
        <p:spPr>
          <a:xfrm>
            <a:off x="1709063" y="1212300"/>
            <a:ext cx="1714500" cy="1714500"/>
          </a:xfrm>
          <a:prstGeom prst="rect">
            <a:avLst/>
          </a:prstGeom>
          <a:noFill/>
          <a:ln>
            <a:noFill/>
          </a:ln>
        </p:spPr>
      </p:pic>
      <p:pic>
        <p:nvPicPr>
          <p:cNvPr id="571" name="Google Shape;571;p28"/>
          <p:cNvPicPr preferRelativeResize="0"/>
          <p:nvPr/>
        </p:nvPicPr>
        <p:blipFill rotWithShape="1">
          <a:blip r:embed="rId4">
            <a:alphaModFix/>
          </a:blip>
          <a:srcRect l="31529" r="21086"/>
          <a:stretch/>
        </p:blipFill>
        <p:spPr>
          <a:xfrm>
            <a:off x="1913362" y="3043025"/>
            <a:ext cx="1305902" cy="1836901"/>
          </a:xfrm>
          <a:prstGeom prst="rect">
            <a:avLst/>
          </a:prstGeom>
          <a:noFill/>
          <a:ln>
            <a:noFill/>
          </a:ln>
        </p:spPr>
      </p:pic>
      <p:pic>
        <p:nvPicPr>
          <p:cNvPr id="572" name="Google Shape;572;p28"/>
          <p:cNvPicPr preferRelativeResize="0"/>
          <p:nvPr/>
        </p:nvPicPr>
        <p:blipFill rotWithShape="1">
          <a:blip r:embed="rId5">
            <a:alphaModFix/>
          </a:blip>
          <a:srcRect/>
          <a:stretch/>
        </p:blipFill>
        <p:spPr>
          <a:xfrm>
            <a:off x="4999963" y="3043025"/>
            <a:ext cx="2434966" cy="1836900"/>
          </a:xfrm>
          <a:prstGeom prst="rect">
            <a:avLst/>
          </a:prstGeom>
          <a:noFill/>
          <a:ln>
            <a:noFill/>
          </a:ln>
        </p:spPr>
      </p:pic>
      <p:pic>
        <p:nvPicPr>
          <p:cNvPr id="573" name="Google Shape;573;p28"/>
          <p:cNvPicPr preferRelativeResize="0"/>
          <p:nvPr/>
        </p:nvPicPr>
        <p:blipFill rotWithShape="1">
          <a:blip r:embed="rId6">
            <a:alphaModFix/>
          </a:blip>
          <a:srcRect/>
          <a:stretch/>
        </p:blipFill>
        <p:spPr>
          <a:xfrm>
            <a:off x="5202513" y="1245450"/>
            <a:ext cx="2159825" cy="1836900"/>
          </a:xfrm>
          <a:prstGeom prst="rect">
            <a:avLst/>
          </a:prstGeom>
          <a:noFill/>
          <a:ln>
            <a:noFill/>
          </a:ln>
        </p:spPr>
      </p:pic>
      <p:sp>
        <p:nvSpPr>
          <p:cNvPr id="574" name="Google Shape;574;p28"/>
          <p:cNvSpPr/>
          <p:nvPr/>
        </p:nvSpPr>
        <p:spPr>
          <a:xfrm>
            <a:off x="653013" y="195400"/>
            <a:ext cx="7937700" cy="588900"/>
          </a:xfrm>
          <a:prstGeom prst="roundRect">
            <a:avLst>
              <a:gd name="adj" fmla="val 50000"/>
            </a:avLst>
          </a:prstGeom>
          <a:solidFill>
            <a:srgbClr val="EA9999"/>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28"/>
          <p:cNvSpPr txBox="1"/>
          <p:nvPr/>
        </p:nvSpPr>
        <p:spPr>
          <a:xfrm>
            <a:off x="915685" y="215125"/>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700"/>
              <a:buFont typeface="Arial"/>
              <a:buNone/>
            </a:pPr>
            <a:r>
              <a:rPr lang="fr" sz="2700" b="1" i="0" u="none" strike="noStrike" cap="none">
                <a:solidFill>
                  <a:schemeClr val="lt1"/>
                </a:solidFill>
                <a:latin typeface="Economica"/>
                <a:ea typeface="Economica"/>
                <a:cs typeface="Economica"/>
                <a:sym typeface="Economica"/>
              </a:rPr>
              <a:t>Approche 3 : Classification des HSH avec SVM</a:t>
            </a:r>
            <a:endParaRPr sz="2700" b="0" i="0" u="none" strike="noStrike" cap="none">
              <a:solidFill>
                <a:schemeClr val="lt1"/>
              </a:solidFill>
              <a:latin typeface="Economica"/>
              <a:ea typeface="Economica"/>
              <a:cs typeface="Economica"/>
              <a:sym typeface="Economica"/>
            </a:endParaRPr>
          </a:p>
        </p:txBody>
      </p:sp>
      <p:sp>
        <p:nvSpPr>
          <p:cNvPr id="576" name="Google Shape;57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29"/>
          <p:cNvSpPr txBox="1">
            <a:spLocks noGrp="1"/>
          </p:cNvSpPr>
          <p:nvPr>
            <p:ph type="title"/>
          </p:nvPr>
        </p:nvSpPr>
        <p:spPr>
          <a:xfrm>
            <a:off x="311700" y="-831300"/>
            <a:ext cx="8520600" cy="8313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11111"/>
              <a:buNone/>
            </a:pPr>
            <a:r>
              <a:rPr lang="fr"/>
              <a:t>Résultats avancés pour une classification avec les HSH :</a:t>
            </a:r>
            <a:endParaRPr/>
          </a:p>
        </p:txBody>
      </p:sp>
      <p:pic>
        <p:nvPicPr>
          <p:cNvPr id="582" name="Google Shape;582;p29"/>
          <p:cNvPicPr preferRelativeResize="0"/>
          <p:nvPr/>
        </p:nvPicPr>
        <p:blipFill rotWithShape="1">
          <a:blip r:embed="rId3">
            <a:alphaModFix/>
          </a:blip>
          <a:srcRect/>
          <a:stretch/>
        </p:blipFill>
        <p:spPr>
          <a:xfrm>
            <a:off x="856101" y="1781038"/>
            <a:ext cx="2847650" cy="2847650"/>
          </a:xfrm>
          <a:prstGeom prst="rect">
            <a:avLst/>
          </a:prstGeom>
          <a:noFill/>
          <a:ln>
            <a:noFill/>
          </a:ln>
        </p:spPr>
      </p:pic>
      <p:pic>
        <p:nvPicPr>
          <p:cNvPr id="583" name="Google Shape;583;p29"/>
          <p:cNvPicPr preferRelativeResize="0"/>
          <p:nvPr/>
        </p:nvPicPr>
        <p:blipFill rotWithShape="1">
          <a:blip r:embed="rId4">
            <a:alphaModFix/>
          </a:blip>
          <a:srcRect/>
          <a:stretch/>
        </p:blipFill>
        <p:spPr>
          <a:xfrm>
            <a:off x="5272800" y="1781050"/>
            <a:ext cx="2847649" cy="2847625"/>
          </a:xfrm>
          <a:prstGeom prst="rect">
            <a:avLst/>
          </a:prstGeom>
          <a:noFill/>
          <a:ln>
            <a:noFill/>
          </a:ln>
        </p:spPr>
      </p:pic>
      <p:sp>
        <p:nvSpPr>
          <p:cNvPr id="584" name="Google Shape;584;p29"/>
          <p:cNvSpPr/>
          <p:nvPr/>
        </p:nvSpPr>
        <p:spPr>
          <a:xfrm>
            <a:off x="653013" y="195400"/>
            <a:ext cx="7937700" cy="588900"/>
          </a:xfrm>
          <a:prstGeom prst="roundRect">
            <a:avLst>
              <a:gd name="adj" fmla="val 50000"/>
            </a:avLst>
          </a:prstGeom>
          <a:solidFill>
            <a:srgbClr val="EA9999"/>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9"/>
          <p:cNvSpPr txBox="1"/>
          <p:nvPr/>
        </p:nvSpPr>
        <p:spPr>
          <a:xfrm>
            <a:off x="915685" y="215125"/>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700"/>
              <a:buFont typeface="Arial"/>
              <a:buNone/>
            </a:pPr>
            <a:r>
              <a:rPr lang="fr" sz="2700" b="1" i="0" u="none" strike="noStrike" cap="none">
                <a:solidFill>
                  <a:schemeClr val="lt1"/>
                </a:solidFill>
                <a:latin typeface="Economica"/>
                <a:ea typeface="Economica"/>
                <a:cs typeface="Economica"/>
                <a:sym typeface="Economica"/>
              </a:rPr>
              <a:t>Données de synthèse avancées </a:t>
            </a:r>
            <a:endParaRPr sz="2700" b="0" i="0" u="none" strike="noStrike" cap="none">
              <a:solidFill>
                <a:schemeClr val="lt1"/>
              </a:solidFill>
              <a:latin typeface="Economica"/>
              <a:ea typeface="Economica"/>
              <a:cs typeface="Economica"/>
              <a:sym typeface="Economica"/>
            </a:endParaRPr>
          </a:p>
        </p:txBody>
      </p:sp>
      <p:sp>
        <p:nvSpPr>
          <p:cNvPr id="586" name="Google Shape;586;p29"/>
          <p:cNvSpPr txBox="1"/>
          <p:nvPr/>
        </p:nvSpPr>
        <p:spPr>
          <a:xfrm>
            <a:off x="612975" y="1506300"/>
            <a:ext cx="3333900" cy="42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 sz="1600" b="0" i="0" u="none" strike="noStrike" cap="none">
                <a:solidFill>
                  <a:schemeClr val="dk1"/>
                </a:solidFill>
                <a:latin typeface="Open Sans"/>
                <a:ea typeface="Open Sans"/>
                <a:cs typeface="Open Sans"/>
                <a:sym typeface="Open Sans"/>
              </a:rPr>
              <a:t>Même albédo</a:t>
            </a:r>
            <a:endParaRPr sz="1400" b="0" i="0" u="none" strike="noStrike" cap="none">
              <a:solidFill>
                <a:schemeClr val="dk2"/>
              </a:solidFill>
              <a:latin typeface="Arial"/>
              <a:ea typeface="Arial"/>
              <a:cs typeface="Arial"/>
              <a:sym typeface="Arial"/>
            </a:endParaRPr>
          </a:p>
        </p:txBody>
      </p:sp>
      <p:sp>
        <p:nvSpPr>
          <p:cNvPr id="587" name="Google Shape;587;p29"/>
          <p:cNvSpPr txBox="1"/>
          <p:nvPr/>
        </p:nvSpPr>
        <p:spPr>
          <a:xfrm>
            <a:off x="5029675" y="1506300"/>
            <a:ext cx="3333900" cy="42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fr" sz="1600" b="0" i="0" u="none" strike="noStrike" cap="none">
                <a:solidFill>
                  <a:schemeClr val="dk1"/>
                </a:solidFill>
                <a:latin typeface="Open Sans"/>
                <a:ea typeface="Open Sans"/>
                <a:cs typeface="Open Sans"/>
                <a:sym typeface="Open Sans"/>
              </a:rPr>
              <a:t>Albédo multicolore</a:t>
            </a:r>
            <a:endParaRPr sz="1400" b="0" i="0" u="none" strike="noStrike" cap="none">
              <a:solidFill>
                <a:schemeClr val="dk2"/>
              </a:solidFill>
              <a:latin typeface="Arial"/>
              <a:ea typeface="Arial"/>
              <a:cs typeface="Arial"/>
              <a:sym typeface="Arial"/>
            </a:endParaRPr>
          </a:p>
        </p:txBody>
      </p:sp>
      <p:sp>
        <p:nvSpPr>
          <p:cNvPr id="588" name="Google Shape;58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0"/>
          <p:cNvSpPr txBox="1">
            <a:spLocks noGrp="1"/>
          </p:cNvSpPr>
          <p:nvPr>
            <p:ph type="title"/>
          </p:nvPr>
        </p:nvSpPr>
        <p:spPr>
          <a:xfrm>
            <a:off x="311700" y="-831300"/>
            <a:ext cx="8520600" cy="8313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00000"/>
              </a:lnSpc>
              <a:spcBef>
                <a:spcPts val="0"/>
              </a:spcBef>
              <a:spcAft>
                <a:spcPts val="0"/>
              </a:spcAft>
              <a:buSzPct val="111111"/>
              <a:buNone/>
            </a:pPr>
            <a:r>
              <a:rPr lang="fr"/>
              <a:t>Résultats avancés pour une classification avec les HSH :</a:t>
            </a:r>
            <a:endParaRPr/>
          </a:p>
        </p:txBody>
      </p:sp>
      <p:pic>
        <p:nvPicPr>
          <p:cNvPr id="594" name="Google Shape;594;p30"/>
          <p:cNvPicPr preferRelativeResize="0"/>
          <p:nvPr/>
        </p:nvPicPr>
        <p:blipFill rotWithShape="1">
          <a:blip r:embed="rId3">
            <a:alphaModFix/>
          </a:blip>
          <a:srcRect/>
          <a:stretch/>
        </p:blipFill>
        <p:spPr>
          <a:xfrm>
            <a:off x="1594350" y="1107775"/>
            <a:ext cx="1958575" cy="1958575"/>
          </a:xfrm>
          <a:prstGeom prst="rect">
            <a:avLst/>
          </a:prstGeom>
          <a:noFill/>
          <a:ln>
            <a:noFill/>
          </a:ln>
        </p:spPr>
      </p:pic>
      <p:pic>
        <p:nvPicPr>
          <p:cNvPr id="595" name="Google Shape;595;p30"/>
          <p:cNvPicPr preferRelativeResize="0"/>
          <p:nvPr/>
        </p:nvPicPr>
        <p:blipFill rotWithShape="1">
          <a:blip r:embed="rId4">
            <a:alphaModFix/>
          </a:blip>
          <a:srcRect/>
          <a:stretch/>
        </p:blipFill>
        <p:spPr>
          <a:xfrm>
            <a:off x="1594362" y="3002725"/>
            <a:ext cx="1958575" cy="1958575"/>
          </a:xfrm>
          <a:prstGeom prst="rect">
            <a:avLst/>
          </a:prstGeom>
          <a:noFill/>
          <a:ln>
            <a:noFill/>
          </a:ln>
        </p:spPr>
      </p:pic>
      <p:pic>
        <p:nvPicPr>
          <p:cNvPr id="596" name="Google Shape;596;p30"/>
          <p:cNvPicPr preferRelativeResize="0"/>
          <p:nvPr/>
        </p:nvPicPr>
        <p:blipFill rotWithShape="1">
          <a:blip r:embed="rId5">
            <a:alphaModFix/>
          </a:blip>
          <a:srcRect/>
          <a:stretch/>
        </p:blipFill>
        <p:spPr>
          <a:xfrm>
            <a:off x="4906700" y="1107775"/>
            <a:ext cx="2128289" cy="1958574"/>
          </a:xfrm>
          <a:prstGeom prst="rect">
            <a:avLst/>
          </a:prstGeom>
          <a:noFill/>
          <a:ln>
            <a:noFill/>
          </a:ln>
        </p:spPr>
      </p:pic>
      <p:pic>
        <p:nvPicPr>
          <p:cNvPr id="597" name="Google Shape;597;p30"/>
          <p:cNvPicPr preferRelativeResize="0"/>
          <p:nvPr/>
        </p:nvPicPr>
        <p:blipFill rotWithShape="1">
          <a:blip r:embed="rId6">
            <a:alphaModFix/>
          </a:blip>
          <a:srcRect/>
          <a:stretch/>
        </p:blipFill>
        <p:spPr>
          <a:xfrm>
            <a:off x="4906708" y="2962900"/>
            <a:ext cx="2340178" cy="2038226"/>
          </a:xfrm>
          <a:prstGeom prst="rect">
            <a:avLst/>
          </a:prstGeom>
          <a:noFill/>
          <a:ln>
            <a:noFill/>
          </a:ln>
        </p:spPr>
      </p:pic>
      <p:sp>
        <p:nvSpPr>
          <p:cNvPr id="598" name="Google Shape;598;p30"/>
          <p:cNvSpPr/>
          <p:nvPr/>
        </p:nvSpPr>
        <p:spPr>
          <a:xfrm>
            <a:off x="653013" y="195400"/>
            <a:ext cx="7937700" cy="588900"/>
          </a:xfrm>
          <a:prstGeom prst="roundRect">
            <a:avLst>
              <a:gd name="adj" fmla="val 50000"/>
            </a:avLst>
          </a:prstGeom>
          <a:solidFill>
            <a:srgbClr val="EA9999"/>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0"/>
          <p:cNvSpPr txBox="1"/>
          <p:nvPr/>
        </p:nvSpPr>
        <p:spPr>
          <a:xfrm>
            <a:off x="915685" y="215125"/>
            <a:ext cx="7412400" cy="516300"/>
          </a:xfrm>
          <a:prstGeom prst="rect">
            <a:avLst/>
          </a:prstGeom>
          <a:noFill/>
          <a:ln>
            <a:noFill/>
          </a:ln>
        </p:spPr>
        <p:txBody>
          <a:bodyPr spcFirstLastPara="1" wrap="square" lIns="91425" tIns="91425" rIns="91425" bIns="91425" anchor="ctr" anchorCtr="0">
            <a:noAutofit/>
          </a:bodyPr>
          <a:lstStyle/>
          <a:p>
            <a:pPr marL="457200" marR="0" lvl="0" indent="0" algn="ctr" rtl="0">
              <a:lnSpc>
                <a:spcPct val="100000"/>
              </a:lnSpc>
              <a:spcBef>
                <a:spcPts val="0"/>
              </a:spcBef>
              <a:spcAft>
                <a:spcPts val="0"/>
              </a:spcAft>
              <a:buClr>
                <a:srgbClr val="000000"/>
              </a:buClr>
              <a:buSzPts val="2700"/>
              <a:buFont typeface="Arial"/>
              <a:buNone/>
            </a:pPr>
            <a:r>
              <a:rPr lang="fr" sz="2700" b="1" i="0" u="none" strike="noStrike" cap="none">
                <a:solidFill>
                  <a:schemeClr val="lt1"/>
                </a:solidFill>
                <a:latin typeface="Economica"/>
                <a:ea typeface="Economica"/>
                <a:cs typeface="Economica"/>
                <a:sym typeface="Economica"/>
              </a:rPr>
              <a:t>Approche 3 : Classification des HSH avec SVM</a:t>
            </a:r>
            <a:endParaRPr sz="2700" b="0" i="0" u="none" strike="noStrike" cap="none">
              <a:solidFill>
                <a:schemeClr val="lt1"/>
              </a:solidFill>
              <a:latin typeface="Economica"/>
              <a:ea typeface="Economica"/>
              <a:cs typeface="Economica"/>
              <a:sym typeface="Economica"/>
            </a:endParaRPr>
          </a:p>
        </p:txBody>
      </p:sp>
      <p:sp>
        <p:nvSpPr>
          <p:cNvPr id="600" name="Google Shape;600;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19365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b="1">
                <a:solidFill>
                  <a:schemeClr val="lt2"/>
                </a:solidFill>
              </a:rPr>
              <a:t>Sommaire</a:t>
            </a:r>
            <a:endParaRPr b="1">
              <a:solidFill>
                <a:schemeClr val="lt2"/>
              </a:solidFill>
            </a:endParaRPr>
          </a:p>
        </p:txBody>
      </p:sp>
      <p:sp>
        <p:nvSpPr>
          <p:cNvPr id="71" name="Google Shape;71;p14"/>
          <p:cNvSpPr/>
          <p:nvPr/>
        </p:nvSpPr>
        <p:spPr>
          <a:xfrm>
            <a:off x="500563" y="1147225"/>
            <a:ext cx="7937700" cy="588900"/>
          </a:xfrm>
          <a:prstGeom prst="roundRect">
            <a:avLst>
              <a:gd name="adj" fmla="val 50000"/>
            </a:avLst>
          </a:prstGeom>
          <a:solidFill>
            <a:srgbClr val="B4A7D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500563" y="198285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500563" y="2818475"/>
            <a:ext cx="7937700" cy="588900"/>
          </a:xfrm>
          <a:prstGeom prst="roundRect">
            <a:avLst>
              <a:gd name="adj" fmla="val 50000"/>
            </a:avLst>
          </a:prstGeom>
          <a:solidFill>
            <a:srgbClr val="EA9999"/>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500563" y="3654100"/>
            <a:ext cx="7937700" cy="588900"/>
          </a:xfrm>
          <a:prstGeom prst="roundRect">
            <a:avLst>
              <a:gd name="adj" fmla="val 50000"/>
            </a:avLst>
          </a:prstGeom>
          <a:solidFill>
            <a:srgbClr val="B6D7A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body" idx="1"/>
          </p:nvPr>
        </p:nvSpPr>
        <p:spPr>
          <a:xfrm>
            <a:off x="500574" y="846945"/>
            <a:ext cx="6912061" cy="3514926"/>
          </a:xfrm>
          <a:prstGeom prst="rect">
            <a:avLst/>
          </a:prstGeom>
        </p:spPr>
        <p:txBody>
          <a:bodyPr spcFirstLastPara="1" wrap="square" lIns="91425" tIns="91425" rIns="91425" bIns="91425" anchor="t" anchorCtr="0">
            <a:normAutofit/>
          </a:bodyPr>
          <a:lstStyle/>
          <a:p>
            <a:pPr marL="457200" lvl="0" indent="-121499" algn="l" rtl="0">
              <a:lnSpc>
                <a:spcPct val="300000"/>
              </a:lnSpc>
              <a:spcBef>
                <a:spcPts val="0"/>
              </a:spcBef>
              <a:spcAft>
                <a:spcPts val="0"/>
              </a:spcAft>
              <a:buClr>
                <a:schemeClr val="lt1"/>
              </a:buClr>
              <a:buSzPts val="1800"/>
              <a:buAutoNum type="romanUcPeriod"/>
            </a:pPr>
            <a:r>
              <a:rPr lang="fr" b="1" dirty="0">
                <a:solidFill>
                  <a:schemeClr val="lt1"/>
                </a:solidFill>
              </a:rPr>
              <a:t>Contexte</a:t>
            </a:r>
            <a:endParaRPr b="1" dirty="0">
              <a:solidFill>
                <a:schemeClr val="lt1"/>
              </a:solidFill>
            </a:endParaRPr>
          </a:p>
          <a:p>
            <a:pPr marL="457200" lvl="0" indent="-121499" algn="l" rtl="0">
              <a:lnSpc>
                <a:spcPct val="300000"/>
              </a:lnSpc>
              <a:spcBef>
                <a:spcPts val="0"/>
              </a:spcBef>
              <a:spcAft>
                <a:spcPts val="0"/>
              </a:spcAft>
              <a:buClr>
                <a:schemeClr val="lt1"/>
              </a:buClr>
              <a:buSzPts val="1800"/>
              <a:buAutoNum type="romanUcPeriod"/>
            </a:pPr>
            <a:r>
              <a:rPr lang="fr" b="1" dirty="0">
                <a:solidFill>
                  <a:schemeClr val="lt1"/>
                </a:solidFill>
              </a:rPr>
              <a:t>Estimation d’un modèle de réflectance</a:t>
            </a:r>
            <a:endParaRPr b="1" dirty="0">
              <a:solidFill>
                <a:schemeClr val="lt1"/>
              </a:solidFill>
            </a:endParaRPr>
          </a:p>
          <a:p>
            <a:pPr marL="457200" lvl="0" indent="-121499" algn="l" rtl="0">
              <a:lnSpc>
                <a:spcPct val="300000"/>
              </a:lnSpc>
              <a:spcBef>
                <a:spcPts val="0"/>
              </a:spcBef>
              <a:spcAft>
                <a:spcPts val="0"/>
              </a:spcAft>
              <a:buClr>
                <a:schemeClr val="lt1"/>
              </a:buClr>
              <a:buSzPts val="1800"/>
              <a:buAutoNum type="romanUcPeriod"/>
            </a:pPr>
            <a:r>
              <a:rPr lang="fr" b="1" dirty="0">
                <a:solidFill>
                  <a:schemeClr val="lt1"/>
                </a:solidFill>
              </a:rPr>
              <a:t>Segmentation des matériaux d’un objet</a:t>
            </a:r>
            <a:endParaRPr b="1" dirty="0">
              <a:solidFill>
                <a:schemeClr val="lt1"/>
              </a:solidFill>
            </a:endParaRPr>
          </a:p>
          <a:p>
            <a:pPr marL="457200" lvl="0" indent="-121499" algn="l" rtl="0">
              <a:lnSpc>
                <a:spcPct val="300000"/>
              </a:lnSpc>
              <a:spcBef>
                <a:spcPts val="0"/>
              </a:spcBef>
              <a:spcAft>
                <a:spcPts val="0"/>
              </a:spcAft>
              <a:buClr>
                <a:schemeClr val="lt1"/>
              </a:buClr>
              <a:buSzPts val="1800"/>
              <a:buAutoNum type="romanUcPeriod"/>
            </a:pPr>
            <a:r>
              <a:rPr lang="fr" b="1" dirty="0">
                <a:solidFill>
                  <a:schemeClr val="lt1"/>
                </a:solidFill>
              </a:rPr>
              <a:t>Perspectives d’amélioration et conclusion</a:t>
            </a:r>
            <a:endParaRPr b="1" dirty="0">
              <a:solidFill>
                <a:schemeClr val="lt1"/>
              </a:solidFill>
            </a:endParaRPr>
          </a:p>
        </p:txBody>
      </p:sp>
      <p:sp>
        <p:nvSpPr>
          <p:cNvPr id="76" name="Google Shape;7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2"/>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fr"/>
              <a:t>Données réelles intéressantes mais limitées</a:t>
            </a:r>
            <a:endParaRPr/>
          </a:p>
          <a:p>
            <a:pPr marL="0" lvl="0" indent="0" algn="l" rtl="0">
              <a:lnSpc>
                <a:spcPct val="115000"/>
              </a:lnSpc>
              <a:spcBef>
                <a:spcPts val="1200"/>
              </a:spcBef>
              <a:spcAft>
                <a:spcPts val="0"/>
              </a:spcAft>
              <a:buSzPts val="1800"/>
              <a:buNone/>
            </a:pPr>
            <a:endParaRPr/>
          </a:p>
          <a:p>
            <a:pPr marL="457200" lvl="0" indent="-342900" algn="l" rtl="0">
              <a:lnSpc>
                <a:spcPct val="115000"/>
              </a:lnSpc>
              <a:spcBef>
                <a:spcPts val="1200"/>
              </a:spcBef>
              <a:spcAft>
                <a:spcPts val="0"/>
              </a:spcAft>
              <a:buSzPts val="1800"/>
              <a:buChar char="●"/>
            </a:pPr>
            <a:r>
              <a:rPr lang="fr"/>
              <a:t>RTI polynomiale décevant</a:t>
            </a:r>
            <a:endParaRPr/>
          </a:p>
          <a:p>
            <a:pPr marL="0" lvl="0" indent="0" algn="l" rtl="0">
              <a:lnSpc>
                <a:spcPct val="115000"/>
              </a:lnSpc>
              <a:spcBef>
                <a:spcPts val="1200"/>
              </a:spcBef>
              <a:spcAft>
                <a:spcPts val="0"/>
              </a:spcAft>
              <a:buSzPts val="1800"/>
              <a:buNone/>
            </a:pPr>
            <a:endParaRPr/>
          </a:p>
          <a:p>
            <a:pPr marL="457200" lvl="0" indent="-342900" algn="l" rtl="0">
              <a:lnSpc>
                <a:spcPct val="115000"/>
              </a:lnSpc>
              <a:spcBef>
                <a:spcPts val="1200"/>
              </a:spcBef>
              <a:spcAft>
                <a:spcPts val="0"/>
              </a:spcAft>
              <a:buSzPts val="1800"/>
              <a:buChar char="●"/>
            </a:pPr>
            <a:r>
              <a:rPr lang="fr"/>
              <a:t>Vecteurs d'éclairage utiles pour différencier lambertien/reflectance</a:t>
            </a:r>
            <a:endParaRPr/>
          </a:p>
          <a:p>
            <a:pPr marL="0" lvl="0" indent="0" algn="l" rtl="0">
              <a:lnSpc>
                <a:spcPct val="115000"/>
              </a:lnSpc>
              <a:spcBef>
                <a:spcPts val="1200"/>
              </a:spcBef>
              <a:spcAft>
                <a:spcPts val="0"/>
              </a:spcAft>
              <a:buSzPts val="1800"/>
              <a:buNone/>
            </a:pPr>
            <a:endParaRPr/>
          </a:p>
          <a:p>
            <a:pPr marL="457200" lvl="0" indent="-342900" algn="l" rtl="0">
              <a:lnSpc>
                <a:spcPct val="115000"/>
              </a:lnSpc>
              <a:spcBef>
                <a:spcPts val="1200"/>
              </a:spcBef>
              <a:spcAft>
                <a:spcPts val="0"/>
              </a:spcAft>
              <a:buSzPts val="1800"/>
              <a:buChar char="●"/>
            </a:pPr>
            <a:r>
              <a:rPr lang="fr"/>
              <a:t>HSH prometteurs mais par supervision</a:t>
            </a:r>
            <a:endParaRPr/>
          </a:p>
        </p:txBody>
      </p:sp>
      <p:sp>
        <p:nvSpPr>
          <p:cNvPr id="606" name="Google Shape;606;p32"/>
          <p:cNvSpPr/>
          <p:nvPr/>
        </p:nvSpPr>
        <p:spPr>
          <a:xfrm>
            <a:off x="712275" y="87000"/>
            <a:ext cx="7937700" cy="588900"/>
          </a:xfrm>
          <a:prstGeom prst="roundRect">
            <a:avLst>
              <a:gd name="adj" fmla="val 50000"/>
            </a:avLst>
          </a:prstGeom>
          <a:solidFill>
            <a:srgbClr val="93C47D"/>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2"/>
          <p:cNvSpPr txBox="1"/>
          <p:nvPr/>
        </p:nvSpPr>
        <p:spPr>
          <a:xfrm>
            <a:off x="865800" y="123300"/>
            <a:ext cx="7412400" cy="588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fr" sz="3000" b="1" i="0" u="none" strike="noStrike" cap="none">
                <a:solidFill>
                  <a:schemeClr val="lt1"/>
                </a:solidFill>
                <a:latin typeface="Economica"/>
                <a:ea typeface="Economica"/>
                <a:cs typeface="Economica"/>
                <a:sym typeface="Economica"/>
              </a:rPr>
              <a:t>IV - Conclusion</a:t>
            </a:r>
            <a:endParaRPr sz="3000" b="1" i="0" u="none" strike="noStrike" cap="none">
              <a:solidFill>
                <a:schemeClr val="lt1"/>
              </a:solidFill>
              <a:latin typeface="Economica"/>
              <a:ea typeface="Economica"/>
              <a:cs typeface="Economica"/>
              <a:sym typeface="Economica"/>
            </a:endParaRPr>
          </a:p>
          <a:p>
            <a:pPr marL="45720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Arial"/>
              <a:ea typeface="Arial"/>
              <a:cs typeface="Arial"/>
              <a:sym typeface="Arial"/>
            </a:endParaRPr>
          </a:p>
        </p:txBody>
      </p:sp>
      <p:sp>
        <p:nvSpPr>
          <p:cNvPr id="608" name="Google Shape;608;p32"/>
          <p:cNvSpPr txBox="1"/>
          <p:nvPr/>
        </p:nvSpPr>
        <p:spPr>
          <a:xfrm>
            <a:off x="706875" y="56550"/>
            <a:ext cx="5976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1" i="0" u="none" strike="noStrike" cap="none">
              <a:solidFill>
                <a:srgbClr val="264653"/>
              </a:solidFill>
              <a:latin typeface="Fira Sans Extra Condensed"/>
              <a:ea typeface="Fira Sans Extra Condensed"/>
              <a:cs typeface="Fira Sans Extra Condensed"/>
              <a:sym typeface="Fira Sans Extra Condensed"/>
            </a:endParaRPr>
          </a:p>
        </p:txBody>
      </p:sp>
      <p:sp>
        <p:nvSpPr>
          <p:cNvPr id="609" name="Google Shape;60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1200"/>
              </a:spcBef>
              <a:spcAft>
                <a:spcPts val="0"/>
              </a:spcAft>
              <a:buSzPts val="1800"/>
              <a:buChar char="●"/>
            </a:pPr>
            <a:r>
              <a:rPr lang="fr"/>
              <a:t>Tester un autre modèle de réflectance</a:t>
            </a:r>
            <a:endParaRPr/>
          </a:p>
          <a:p>
            <a:pPr marL="457200" lvl="0" indent="-342900" algn="l" rtl="0">
              <a:lnSpc>
                <a:spcPct val="115000"/>
              </a:lnSpc>
              <a:spcBef>
                <a:spcPts val="1200"/>
              </a:spcBef>
              <a:spcAft>
                <a:spcPts val="0"/>
              </a:spcAft>
              <a:buSzPts val="1800"/>
              <a:buChar char="●"/>
            </a:pPr>
            <a:r>
              <a:rPr lang="fr"/>
              <a:t>Trouver une supervision optimale pour la SVM</a:t>
            </a:r>
            <a:endParaRPr/>
          </a:p>
          <a:p>
            <a:pPr marL="457200" lvl="0" indent="-342900" algn="l" rtl="0">
              <a:lnSpc>
                <a:spcPct val="115000"/>
              </a:lnSpc>
              <a:spcBef>
                <a:spcPts val="1200"/>
              </a:spcBef>
              <a:spcAft>
                <a:spcPts val="0"/>
              </a:spcAft>
              <a:buSzPts val="1800"/>
              <a:buChar char="●"/>
            </a:pPr>
            <a:r>
              <a:rPr lang="fr"/>
              <a:t>Mettre en commun la classification et l’estimation de modèle</a:t>
            </a:r>
            <a:endParaRPr/>
          </a:p>
          <a:p>
            <a:pPr marL="457200" lvl="0" indent="-342900" algn="l" rtl="0">
              <a:lnSpc>
                <a:spcPct val="115000"/>
              </a:lnSpc>
              <a:spcBef>
                <a:spcPts val="1200"/>
              </a:spcBef>
              <a:spcAft>
                <a:spcPts val="0"/>
              </a:spcAft>
              <a:buSzPts val="1800"/>
              <a:buChar char="●"/>
            </a:pPr>
            <a:r>
              <a:rPr lang="fr"/>
              <a:t>Utiliser du Deep Learning</a:t>
            </a:r>
            <a:endParaRPr/>
          </a:p>
          <a:p>
            <a:pPr marL="457200" lvl="0" indent="-342900" algn="l" rtl="0">
              <a:lnSpc>
                <a:spcPct val="115000"/>
              </a:lnSpc>
              <a:spcBef>
                <a:spcPts val="1200"/>
              </a:spcBef>
              <a:spcAft>
                <a:spcPts val="0"/>
              </a:spcAft>
              <a:buSzPts val="1800"/>
              <a:buChar char="●"/>
            </a:pPr>
            <a:r>
              <a:rPr lang="fr"/>
              <a:t>Utiliser sur d’autres datasets</a:t>
            </a:r>
            <a:endParaRPr/>
          </a:p>
        </p:txBody>
      </p:sp>
      <p:sp>
        <p:nvSpPr>
          <p:cNvPr id="615" name="Google Shape;615;p31"/>
          <p:cNvSpPr/>
          <p:nvPr/>
        </p:nvSpPr>
        <p:spPr>
          <a:xfrm>
            <a:off x="712275" y="87000"/>
            <a:ext cx="7937700" cy="588900"/>
          </a:xfrm>
          <a:prstGeom prst="roundRect">
            <a:avLst>
              <a:gd name="adj" fmla="val 50000"/>
            </a:avLst>
          </a:prstGeom>
          <a:solidFill>
            <a:srgbClr val="93C47D"/>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1"/>
          <p:cNvSpPr txBox="1"/>
          <p:nvPr/>
        </p:nvSpPr>
        <p:spPr>
          <a:xfrm>
            <a:off x="865800" y="123300"/>
            <a:ext cx="7412400" cy="55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fr" sz="3000" b="1" i="0" u="none" strike="noStrike" cap="none">
                <a:solidFill>
                  <a:schemeClr val="lt1"/>
                </a:solidFill>
                <a:latin typeface="Economica"/>
                <a:ea typeface="Economica"/>
                <a:cs typeface="Economica"/>
                <a:sym typeface="Economica"/>
              </a:rPr>
              <a:t>IV - Perspectives d’amélioration</a:t>
            </a:r>
            <a:endParaRPr sz="3000" b="1" i="0" u="none" strike="noStrike" cap="none">
              <a:solidFill>
                <a:schemeClr val="lt1"/>
              </a:solidFill>
              <a:latin typeface="Arial"/>
              <a:ea typeface="Arial"/>
              <a:cs typeface="Arial"/>
              <a:sym typeface="Arial"/>
            </a:endParaRPr>
          </a:p>
        </p:txBody>
      </p:sp>
      <p:sp>
        <p:nvSpPr>
          <p:cNvPr id="617" name="Google Shape;617;p31"/>
          <p:cNvSpPr txBox="1"/>
          <p:nvPr/>
        </p:nvSpPr>
        <p:spPr>
          <a:xfrm>
            <a:off x="706875" y="56550"/>
            <a:ext cx="5976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1" i="0" u="none" strike="noStrike" cap="none">
              <a:solidFill>
                <a:srgbClr val="264653"/>
              </a:solidFill>
              <a:latin typeface="Fira Sans Extra Condensed"/>
              <a:ea typeface="Fira Sans Extra Condensed"/>
              <a:cs typeface="Fira Sans Extra Condensed"/>
              <a:sym typeface="Fira Sans Extra Condensed"/>
            </a:endParaRPr>
          </a:p>
        </p:txBody>
      </p:sp>
      <p:sp>
        <p:nvSpPr>
          <p:cNvPr id="618" name="Google Shape;618;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4"/>
          <p:cNvSpPr txBox="1">
            <a:spLocks noGrp="1"/>
          </p:cNvSpPr>
          <p:nvPr>
            <p:ph type="title"/>
          </p:nvPr>
        </p:nvSpPr>
        <p:spPr>
          <a:xfrm>
            <a:off x="311700" y="98585"/>
            <a:ext cx="8520600" cy="8313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fr" b="1"/>
              <a:t>Merci pour votre écoute</a:t>
            </a:r>
            <a:endParaRPr/>
          </a:p>
        </p:txBody>
      </p:sp>
      <p:sp>
        <p:nvSpPr>
          <p:cNvPr id="624" name="Google Shape;624;p34"/>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fr"/>
              <a:t>	</a:t>
            </a: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endParaRPr/>
          </a:p>
          <a:p>
            <a:pPr marL="114300" lvl="0" indent="0" algn="l" rtl="0">
              <a:lnSpc>
                <a:spcPct val="115000"/>
              </a:lnSpc>
              <a:spcBef>
                <a:spcPts val="0"/>
              </a:spcBef>
              <a:spcAft>
                <a:spcPts val="0"/>
              </a:spcAft>
              <a:buSzPts val="1800"/>
              <a:buNone/>
            </a:pPr>
            <a:r>
              <a:rPr lang="fr"/>
              <a:t>	Nous :</a:t>
            </a:r>
            <a:endParaRPr/>
          </a:p>
        </p:txBody>
      </p:sp>
      <p:sp>
        <p:nvSpPr>
          <p:cNvPr id="625" name="Google Shape;62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32</a:t>
            </a:fld>
            <a:endParaRPr/>
          </a:p>
        </p:txBody>
      </p:sp>
      <p:pic>
        <p:nvPicPr>
          <p:cNvPr id="626" name="Google Shape;626;p34"/>
          <p:cNvPicPr preferRelativeResize="0"/>
          <p:nvPr/>
        </p:nvPicPr>
        <p:blipFill rotWithShape="1">
          <a:blip r:embed="rId3">
            <a:alphaModFix/>
          </a:blip>
          <a:srcRect/>
          <a:stretch/>
        </p:blipFill>
        <p:spPr>
          <a:xfrm>
            <a:off x="2471047" y="868789"/>
            <a:ext cx="4201905" cy="4176126"/>
          </a:xfrm>
          <a:prstGeom prst="rect">
            <a:avLst/>
          </a:prstGeom>
          <a:noFill/>
          <a:ln>
            <a:noFill/>
          </a:ln>
        </p:spPr>
      </p:pic>
      <p:sp>
        <p:nvSpPr>
          <p:cNvPr id="627" name="Google Shape;627;p34"/>
          <p:cNvSpPr txBox="1"/>
          <p:nvPr/>
        </p:nvSpPr>
        <p:spPr>
          <a:xfrm>
            <a:off x="5513152" y="4718865"/>
            <a:ext cx="1159800" cy="311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900"/>
              <a:buFont typeface="Arial"/>
              <a:buNone/>
            </a:pPr>
            <a:r>
              <a:rPr lang="fr" sz="900" b="0" i="0" u="none" strike="noStrike" cap="none">
                <a:solidFill>
                  <a:schemeClr val="lt1"/>
                </a:solidFill>
                <a:latin typeface="Open Sans"/>
                <a:ea typeface="Open Sans"/>
                <a:cs typeface="Open Sans"/>
                <a:sym typeface="Open Sans"/>
              </a:rPr>
              <a:t>©Dall-E</a:t>
            </a:r>
            <a:endParaRPr sz="9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fr" b="1"/>
              <a:t>Bibliographie</a:t>
            </a:r>
            <a:endParaRPr b="1"/>
          </a:p>
        </p:txBody>
      </p:sp>
      <p:sp>
        <p:nvSpPr>
          <p:cNvPr id="633" name="Google Shape;633;p33"/>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SzPts val="1400"/>
              <a:buChar char="-"/>
            </a:pPr>
            <a:r>
              <a:rPr lang="fr" sz="1400" i="1" dirty="0">
                <a:solidFill>
                  <a:schemeClr val="tx1"/>
                </a:solidFill>
              </a:rPr>
              <a:t>Wang O, Gunawardane P, Scher S, Davis J. Material classification using BRDF slices. In: 2009 IEEE Conference on Computer Vision and Pattern Recognition. IEEE;. p. 2805-11. Available from: </a:t>
            </a:r>
            <a:r>
              <a:rPr lang="fr" sz="1400" i="1" u="sng" dirty="0">
                <a:solidFill>
                  <a:schemeClr val="tx1"/>
                </a:solidFill>
                <a:hlinkClick r:id="rId3">
                  <a:extLst>
                    <a:ext uri="{A12FA001-AC4F-418D-AE19-62706E023703}">
                      <ahyp:hlinkClr xmlns:ahyp="http://schemas.microsoft.com/office/drawing/2018/hyperlinkcolor" val="tx"/>
                    </a:ext>
                  </a:extLst>
                </a:hlinkClick>
              </a:rPr>
              <a:t>https://ieeexplore.ieee.org/document/5206558/</a:t>
            </a:r>
            <a:endParaRPr sz="1400" i="1" dirty="0">
              <a:solidFill>
                <a:schemeClr val="tx1"/>
              </a:solidFill>
            </a:endParaRPr>
          </a:p>
          <a:p>
            <a:pPr marL="457200" lvl="0" indent="-317500" algn="l" rtl="0">
              <a:lnSpc>
                <a:spcPct val="115000"/>
              </a:lnSpc>
              <a:spcBef>
                <a:spcPts val="0"/>
              </a:spcBef>
              <a:spcAft>
                <a:spcPts val="0"/>
              </a:spcAft>
              <a:buSzPts val="1400"/>
              <a:buChar char="-"/>
            </a:pPr>
            <a:r>
              <a:rPr lang="fr" sz="1400" i="1" dirty="0">
                <a:solidFill>
                  <a:schemeClr val="tx1"/>
                </a:solidFill>
              </a:rPr>
              <a:t>Frédéric Chambat, ENS de Lyon – Laboratoire de Géologie de Lyon. Les harmoniques sphériques — Planet-Terre; 02/2020. Available from: </a:t>
            </a:r>
            <a:r>
              <a:rPr lang="fr" sz="1400" i="1" u="sng" dirty="0">
                <a:solidFill>
                  <a:schemeClr val="tx1"/>
                </a:solidFill>
                <a:hlinkClick r:id="rId4">
                  <a:extLst>
                    <a:ext uri="{A12FA001-AC4F-418D-AE19-62706E023703}">
                      <ahyp:hlinkClr xmlns:ahyp="http://schemas.microsoft.com/office/drawing/2018/hyperlinkcolor" val="tx"/>
                    </a:ext>
                  </a:extLst>
                </a:hlinkClick>
              </a:rPr>
              <a:t>https://planet-terre.ens-lyon.fr/ressource/harmoniques-spheriques.xml</a:t>
            </a:r>
            <a:endParaRPr sz="1400" i="1" dirty="0">
              <a:solidFill>
                <a:schemeClr val="tx1"/>
              </a:solidFill>
            </a:endParaRPr>
          </a:p>
          <a:p>
            <a:pPr marL="457200" lvl="0" indent="-317500" algn="l" rtl="0">
              <a:lnSpc>
                <a:spcPct val="115000"/>
              </a:lnSpc>
              <a:spcBef>
                <a:spcPts val="0"/>
              </a:spcBef>
              <a:spcAft>
                <a:spcPts val="0"/>
              </a:spcAft>
              <a:buSzPts val="1400"/>
              <a:buChar char="-"/>
            </a:pPr>
            <a:r>
              <a:rPr lang="fr" sz="1400" i="1" dirty="0">
                <a:solidFill>
                  <a:schemeClr val="tx1"/>
                </a:solidFill>
              </a:rPr>
              <a:t>Yvain Queau, INP Toulouse. Reconstruction tridimensionnelle par stéréophotométrie. 11/2015.</a:t>
            </a:r>
            <a:endParaRPr sz="1400" i="1" dirty="0">
              <a:solidFill>
                <a:schemeClr val="tx1"/>
              </a:solidFill>
            </a:endParaRPr>
          </a:p>
          <a:p>
            <a:pPr marL="457200" lvl="0" indent="-317500" algn="l" rtl="0">
              <a:lnSpc>
                <a:spcPct val="115000"/>
              </a:lnSpc>
              <a:spcBef>
                <a:spcPts val="0"/>
              </a:spcBef>
              <a:spcAft>
                <a:spcPts val="0"/>
              </a:spcAft>
              <a:buSzPts val="1400"/>
              <a:buChar char="-"/>
            </a:pPr>
            <a:r>
              <a:rPr lang="fr" sz="1400" i="1" u="sng" dirty="0">
                <a:solidFill>
                  <a:schemeClr val="tx1"/>
                </a:solidFill>
                <a:hlinkClick r:id="rId5">
                  <a:extLst>
                    <a:ext uri="{A12FA001-AC4F-418D-AE19-62706E023703}">
                      <ahyp:hlinkClr xmlns:ahyp="http://schemas.microsoft.com/office/drawing/2018/hyperlinkcolor" val="tx"/>
                    </a:ext>
                  </a:extLst>
                </a:hlinkClick>
              </a:rPr>
              <a:t>https://github.com/yqueau/robust_ps</a:t>
            </a:r>
            <a:endParaRPr sz="1400" i="1" dirty="0">
              <a:solidFill>
                <a:schemeClr val="tx1"/>
              </a:solidFill>
            </a:endParaRPr>
          </a:p>
          <a:p>
            <a:pPr marL="457200" lvl="0" indent="-317500" algn="l" rtl="0">
              <a:lnSpc>
                <a:spcPct val="115000"/>
              </a:lnSpc>
              <a:spcBef>
                <a:spcPts val="0"/>
              </a:spcBef>
              <a:spcAft>
                <a:spcPts val="0"/>
              </a:spcAft>
              <a:buSzPts val="1400"/>
              <a:buChar char="-"/>
            </a:pPr>
            <a:r>
              <a:rPr lang="fr" sz="1400" i="1" u="sng" dirty="0">
                <a:solidFill>
                  <a:schemeClr val="tx1"/>
                </a:solidFill>
                <a:hlinkClick r:id="rId6">
                  <a:extLst>
                    <a:ext uri="{A12FA001-AC4F-418D-AE19-62706E023703}">
                      <ahyp:hlinkClr xmlns:ahyp="http://schemas.microsoft.com/office/drawing/2018/hyperlinkcolor" val="tx"/>
                    </a:ext>
                  </a:extLst>
                </a:hlinkClick>
              </a:rPr>
              <a:t>https://github.com/amarmeddahi/reflectance-estimation/tree/main</a:t>
            </a:r>
            <a:endParaRPr sz="1400" i="1" dirty="0">
              <a:solidFill>
                <a:schemeClr val="tx1"/>
              </a:solidFill>
            </a:endParaRPr>
          </a:p>
        </p:txBody>
      </p:sp>
      <p:sp>
        <p:nvSpPr>
          <p:cNvPr id="634" name="Google Shape;6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38"/>
        <p:cNvGrpSpPr/>
        <p:nvPr/>
      </p:nvGrpSpPr>
      <p:grpSpPr>
        <a:xfrm>
          <a:off x="0" y="0"/>
          <a:ext cx="0" cy="0"/>
          <a:chOff x="0" y="0"/>
          <a:chExt cx="0" cy="0"/>
        </a:xfrm>
      </p:grpSpPr>
      <p:sp>
        <p:nvSpPr>
          <p:cNvPr id="639" name="Google Shape;639;p3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fr"/>
              <a:t>SVM - Support Vector Machine</a:t>
            </a:r>
            <a:endParaRPr/>
          </a:p>
        </p:txBody>
      </p:sp>
      <p:sp>
        <p:nvSpPr>
          <p:cNvPr id="640" name="Google Shape;640;p3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fr"/>
              <a:t>Projection des données dans un espace de plus grande dimension</a:t>
            </a:r>
            <a:endParaRPr/>
          </a:p>
          <a:p>
            <a:pPr marL="457200" lvl="0" indent="-342900" algn="l" rtl="0">
              <a:lnSpc>
                <a:spcPct val="115000"/>
              </a:lnSpc>
              <a:spcBef>
                <a:spcPts val="0"/>
              </a:spcBef>
              <a:spcAft>
                <a:spcPts val="0"/>
              </a:spcAft>
              <a:buSzPts val="1800"/>
              <a:buChar char="-"/>
            </a:pPr>
            <a:r>
              <a:rPr lang="fr"/>
              <a:t>Recherche de l’hyperplan séparateur entre 2 classes</a:t>
            </a:r>
            <a:endParaRPr/>
          </a:p>
        </p:txBody>
      </p:sp>
      <p:pic>
        <p:nvPicPr>
          <p:cNvPr id="641" name="Google Shape;641;p35"/>
          <p:cNvPicPr preferRelativeResize="0"/>
          <p:nvPr/>
        </p:nvPicPr>
        <p:blipFill rotWithShape="1">
          <a:blip r:embed="rId3">
            <a:alphaModFix/>
          </a:blip>
          <a:srcRect b="11606"/>
          <a:stretch/>
        </p:blipFill>
        <p:spPr>
          <a:xfrm>
            <a:off x="693025" y="2337225"/>
            <a:ext cx="3444875" cy="2049450"/>
          </a:xfrm>
          <a:prstGeom prst="rect">
            <a:avLst/>
          </a:prstGeom>
          <a:noFill/>
          <a:ln>
            <a:noFill/>
          </a:ln>
        </p:spPr>
      </p:pic>
      <p:pic>
        <p:nvPicPr>
          <p:cNvPr id="642" name="Google Shape;642;p35"/>
          <p:cNvPicPr preferRelativeResize="0"/>
          <p:nvPr/>
        </p:nvPicPr>
        <p:blipFill rotWithShape="1">
          <a:blip r:embed="rId4">
            <a:alphaModFix/>
          </a:blip>
          <a:srcRect/>
          <a:stretch/>
        </p:blipFill>
        <p:spPr>
          <a:xfrm>
            <a:off x="4368150" y="2495750"/>
            <a:ext cx="3492925" cy="1732400"/>
          </a:xfrm>
          <a:prstGeom prst="rect">
            <a:avLst/>
          </a:prstGeom>
          <a:noFill/>
          <a:ln>
            <a:noFill/>
          </a:ln>
        </p:spPr>
      </p:pic>
      <p:sp>
        <p:nvSpPr>
          <p:cNvPr id="643" name="Google Shape;64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4"/>
          <p:cNvPicPr preferRelativeResize="0"/>
          <p:nvPr/>
        </p:nvPicPr>
        <p:blipFill rotWithShape="1">
          <a:blip r:embed="rId3">
            <a:alphaModFix/>
          </a:blip>
          <a:srcRect l="1468"/>
          <a:stretch/>
        </p:blipFill>
        <p:spPr>
          <a:xfrm>
            <a:off x="488450" y="1523600"/>
            <a:ext cx="8102273" cy="2726300"/>
          </a:xfrm>
          <a:prstGeom prst="rect">
            <a:avLst/>
          </a:prstGeom>
          <a:noFill/>
          <a:ln>
            <a:noFill/>
          </a:ln>
        </p:spPr>
      </p:pic>
      <p:sp>
        <p:nvSpPr>
          <p:cNvPr id="228" name="Google Shape;228;p4"/>
          <p:cNvSpPr/>
          <p:nvPr/>
        </p:nvSpPr>
        <p:spPr>
          <a:xfrm>
            <a:off x="653013" y="297000"/>
            <a:ext cx="7937700" cy="588900"/>
          </a:xfrm>
          <a:prstGeom prst="roundRect">
            <a:avLst>
              <a:gd name="adj" fmla="val 50000"/>
            </a:avLst>
          </a:prstGeom>
          <a:solidFill>
            <a:srgbClr val="B4A7D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4"/>
          <p:cNvSpPr txBox="1">
            <a:spLocks noGrp="1"/>
          </p:cNvSpPr>
          <p:nvPr>
            <p:ph type="title"/>
          </p:nvPr>
        </p:nvSpPr>
        <p:spPr>
          <a:xfrm>
            <a:off x="1305950" y="297000"/>
            <a:ext cx="6959400" cy="58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fr" sz="3000" b="1">
                <a:solidFill>
                  <a:schemeClr val="lt1"/>
                </a:solidFill>
              </a:rPr>
              <a:t>I - Notre problème</a:t>
            </a:r>
            <a:endParaRPr sz="3000" b="1">
              <a:solidFill>
                <a:schemeClr val="lt1"/>
              </a:solidFill>
            </a:endParaRPr>
          </a:p>
        </p:txBody>
      </p:sp>
      <p:sp>
        <p:nvSpPr>
          <p:cNvPr id="230" name="Google Shape;23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
          <p:cNvSpPr txBox="1">
            <a:spLocks noGrp="1"/>
          </p:cNvSpPr>
          <p:nvPr>
            <p:ph type="body" idx="1"/>
          </p:nvPr>
        </p:nvSpPr>
        <p:spPr>
          <a:xfrm>
            <a:off x="157397" y="1736550"/>
            <a:ext cx="4164253" cy="25710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r>
              <a:rPr lang="fr"/>
              <a:t>Captation d’une série d’images prises sous différents angles d'éclairage </a:t>
            </a:r>
            <a:endParaRPr/>
          </a:p>
          <a:p>
            <a:pPr marL="0" lvl="0" indent="457200" algn="l" rtl="0">
              <a:lnSpc>
                <a:spcPct val="115000"/>
              </a:lnSpc>
              <a:spcBef>
                <a:spcPts val="1200"/>
              </a:spcBef>
              <a:spcAft>
                <a:spcPts val="1200"/>
              </a:spcAft>
              <a:buSzPts val="1800"/>
              <a:buNone/>
            </a:pPr>
            <a:r>
              <a:rPr lang="fr"/>
              <a:t>   → détails de la surface</a:t>
            </a:r>
            <a:endParaRPr/>
          </a:p>
        </p:txBody>
      </p:sp>
      <p:pic>
        <p:nvPicPr>
          <p:cNvPr id="236" name="Google Shape;236;p5"/>
          <p:cNvPicPr preferRelativeResize="0"/>
          <p:nvPr/>
        </p:nvPicPr>
        <p:blipFill rotWithShape="1">
          <a:blip r:embed="rId3">
            <a:alphaModFix/>
          </a:blip>
          <a:srcRect/>
          <a:stretch/>
        </p:blipFill>
        <p:spPr>
          <a:xfrm>
            <a:off x="4394700" y="1377488"/>
            <a:ext cx="4306690" cy="2874250"/>
          </a:xfrm>
          <a:prstGeom prst="rect">
            <a:avLst/>
          </a:prstGeom>
          <a:noFill/>
          <a:ln>
            <a:noFill/>
          </a:ln>
        </p:spPr>
      </p:pic>
      <p:sp>
        <p:nvSpPr>
          <p:cNvPr id="237" name="Google Shape;237;p5"/>
          <p:cNvSpPr txBox="1"/>
          <p:nvPr/>
        </p:nvSpPr>
        <p:spPr>
          <a:xfrm>
            <a:off x="4394700" y="4220213"/>
            <a:ext cx="43068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fr" sz="900" b="0" i="0" u="none" strike="noStrike" cap="none">
                <a:solidFill>
                  <a:schemeClr val="dk1"/>
                </a:solidFill>
                <a:latin typeface="Open Sans"/>
                <a:ea typeface="Open Sans"/>
                <a:cs typeface="Open Sans"/>
                <a:sym typeface="Open Sans"/>
              </a:rPr>
              <a:t>Figure - Photographie d’un dôme de RTI</a:t>
            </a:r>
            <a:endParaRPr sz="9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fr" sz="800" b="0" i="1" u="none" strike="noStrike" cap="none">
                <a:solidFill>
                  <a:schemeClr val="dk1"/>
                </a:solidFill>
                <a:latin typeface="Open Sans"/>
                <a:ea typeface="Open Sans"/>
                <a:cs typeface="Open Sans"/>
                <a:sym typeface="Open Sans"/>
              </a:rPr>
              <a:t>https://view.kuleuven.be/beelden/rti.jpg/image_view_fullscreen</a:t>
            </a:r>
            <a:endParaRPr sz="800" b="0" i="1" u="none" strike="noStrike" cap="none">
              <a:solidFill>
                <a:srgbClr val="000000"/>
              </a:solidFill>
              <a:latin typeface="Open Sans"/>
              <a:ea typeface="Open Sans"/>
              <a:cs typeface="Open Sans"/>
              <a:sym typeface="Open Sans"/>
            </a:endParaRPr>
          </a:p>
        </p:txBody>
      </p:sp>
      <p:sp>
        <p:nvSpPr>
          <p:cNvPr id="238" name="Google Shape;238;p5"/>
          <p:cNvSpPr/>
          <p:nvPr/>
        </p:nvSpPr>
        <p:spPr>
          <a:xfrm>
            <a:off x="653013" y="297000"/>
            <a:ext cx="7937700" cy="588900"/>
          </a:xfrm>
          <a:prstGeom prst="roundRect">
            <a:avLst>
              <a:gd name="adj" fmla="val 50000"/>
            </a:avLst>
          </a:prstGeom>
          <a:solidFill>
            <a:srgbClr val="B4A7D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txBox="1">
            <a:spLocks noGrp="1"/>
          </p:cNvSpPr>
          <p:nvPr>
            <p:ph type="title"/>
          </p:nvPr>
        </p:nvSpPr>
        <p:spPr>
          <a:xfrm>
            <a:off x="927950" y="315925"/>
            <a:ext cx="7904400" cy="588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fr" sz="3000" b="1">
                <a:solidFill>
                  <a:schemeClr val="lt1"/>
                </a:solidFill>
              </a:rPr>
              <a:t>I - La RTI, Reflectance Transformation Imaging</a:t>
            </a:r>
            <a:endParaRPr sz="3000" b="1">
              <a:solidFill>
                <a:schemeClr val="lt1"/>
              </a:solidFill>
            </a:endParaRPr>
          </a:p>
        </p:txBody>
      </p:sp>
      <p:pic>
        <p:nvPicPr>
          <p:cNvPr id="240" name="Google Shape;240;p5" descr="Icône logo Oeil signe Dessin Doodle : image vectorielle de stock (libre de  droits) 1779108188 | Shutterstock"/>
          <p:cNvPicPr preferRelativeResize="0"/>
          <p:nvPr/>
        </p:nvPicPr>
        <p:blipFill rotWithShape="1">
          <a:blip r:embed="rId4">
            <a:alphaModFix/>
          </a:blip>
          <a:srcRect t="21767" b="27925"/>
          <a:stretch/>
        </p:blipFill>
        <p:spPr>
          <a:xfrm>
            <a:off x="1578625" y="3111125"/>
            <a:ext cx="1442950" cy="781750"/>
          </a:xfrm>
          <a:prstGeom prst="rect">
            <a:avLst/>
          </a:prstGeom>
          <a:noFill/>
          <a:ln>
            <a:noFill/>
          </a:ln>
        </p:spPr>
      </p:pic>
      <p:sp>
        <p:nvSpPr>
          <p:cNvPr id="241" name="Google Shape;24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
          <p:cNvSpPr txBox="1"/>
          <p:nvPr/>
        </p:nvSpPr>
        <p:spPr>
          <a:xfrm>
            <a:off x="567000" y="385525"/>
            <a:ext cx="597600" cy="34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1" i="0" u="none" strike="noStrike" cap="none">
              <a:solidFill>
                <a:srgbClr val="264653"/>
              </a:solidFill>
              <a:latin typeface="Fira Sans Extra Condensed"/>
              <a:ea typeface="Fira Sans Extra Condensed"/>
              <a:cs typeface="Fira Sans Extra Condensed"/>
              <a:sym typeface="Fira Sans Extra Condensed"/>
            </a:endParaRPr>
          </a:p>
        </p:txBody>
      </p:sp>
      <p:sp>
        <p:nvSpPr>
          <p:cNvPr id="247" name="Google Shape;247;p6"/>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
          <p:cNvSpPr txBox="1"/>
          <p:nvPr/>
        </p:nvSpPr>
        <p:spPr>
          <a:xfrm>
            <a:off x="865800" y="326350"/>
            <a:ext cx="7412400" cy="65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fr" sz="3000" b="1" i="0" u="none" strike="noStrike" cap="none">
                <a:solidFill>
                  <a:schemeClr val="lt1"/>
                </a:solidFill>
                <a:latin typeface="Economica"/>
                <a:ea typeface="Economica"/>
                <a:cs typeface="Economica"/>
                <a:sym typeface="Economica"/>
              </a:rPr>
              <a:t>II - Estimation d’un modèle de réflectance</a:t>
            </a:r>
            <a:endParaRPr sz="3000" b="1" i="0" u="none" strike="noStrike" cap="none">
              <a:solidFill>
                <a:schemeClr val="lt1"/>
              </a:solidFill>
              <a:latin typeface="Economica"/>
              <a:ea typeface="Economica"/>
              <a:cs typeface="Economica"/>
              <a:sym typeface="Economica"/>
            </a:endParaRPr>
          </a:p>
          <a:p>
            <a:pPr marL="457200" marR="0" lvl="0" indent="0" algn="ctr" rtl="0">
              <a:lnSpc>
                <a:spcPct val="100000"/>
              </a:lnSpc>
              <a:spcBef>
                <a:spcPts val="0"/>
              </a:spcBef>
              <a:spcAft>
                <a:spcPts val="0"/>
              </a:spcAft>
              <a:buClr>
                <a:srgbClr val="000000"/>
              </a:buClr>
              <a:buSzPts val="800"/>
              <a:buFont typeface="Arial"/>
              <a:buNone/>
            </a:pPr>
            <a:endParaRPr sz="800" b="1" i="0" u="none" strike="noStrike" cap="none">
              <a:solidFill>
                <a:schemeClr val="lt1"/>
              </a:solidFill>
              <a:latin typeface="Arial"/>
              <a:ea typeface="Arial"/>
              <a:cs typeface="Arial"/>
              <a:sym typeface="Arial"/>
            </a:endParaRPr>
          </a:p>
        </p:txBody>
      </p:sp>
      <p:sp>
        <p:nvSpPr>
          <p:cNvPr id="249" name="Google Shape;249;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6</a:t>
            </a:fld>
            <a:endParaRPr/>
          </a:p>
        </p:txBody>
      </p:sp>
      <p:pic>
        <p:nvPicPr>
          <p:cNvPr id="250" name="Google Shape;250;p6"/>
          <p:cNvPicPr preferRelativeResize="0"/>
          <p:nvPr/>
        </p:nvPicPr>
        <p:blipFill rotWithShape="1">
          <a:blip r:embed="rId3">
            <a:alphaModFix/>
          </a:blip>
          <a:srcRect/>
          <a:stretch/>
        </p:blipFill>
        <p:spPr>
          <a:xfrm>
            <a:off x="3410450" y="1540050"/>
            <a:ext cx="2323100" cy="2323100"/>
          </a:xfrm>
          <a:prstGeom prst="rect">
            <a:avLst/>
          </a:prstGeom>
          <a:noFill/>
          <a:ln>
            <a:noFill/>
          </a:ln>
        </p:spPr>
      </p:pic>
      <p:sp>
        <p:nvSpPr>
          <p:cNvPr id="251" name="Google Shape;251;p6"/>
          <p:cNvSpPr txBox="1"/>
          <p:nvPr/>
        </p:nvSpPr>
        <p:spPr>
          <a:xfrm>
            <a:off x="2418600" y="4040388"/>
            <a:ext cx="43068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fr" sz="900" b="0" i="0" u="none" strike="noStrike" cap="none">
                <a:solidFill>
                  <a:schemeClr val="dk1"/>
                </a:solidFill>
                <a:latin typeface="Open Sans"/>
                <a:ea typeface="Open Sans"/>
                <a:cs typeface="Open Sans"/>
                <a:sym typeface="Open Sans"/>
              </a:rPr>
              <a:t>Figure - Mise en évidence spéculaire d'une paire de sphères</a:t>
            </a:r>
            <a:endParaRPr sz="9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800"/>
              <a:buFont typeface="Arial"/>
              <a:buNone/>
            </a:pPr>
            <a:r>
              <a:rPr lang="fr" sz="800" b="0" i="1" u="none" strike="noStrike" cap="none">
                <a:solidFill>
                  <a:schemeClr val="dk1"/>
                </a:solidFill>
                <a:latin typeface="Open Sans"/>
                <a:ea typeface="Open Sans"/>
                <a:cs typeface="Open Sans"/>
                <a:sym typeface="Open Sans"/>
              </a:rPr>
              <a:t>https://fr.wikipedia.org/wiki/Lumi%C3%A8re_sp%C3%A9culaire</a:t>
            </a:r>
            <a:endParaRPr sz="800" b="0" i="1" u="none" strike="noStrike" cap="none">
              <a:solidFill>
                <a:srgbClr val="00000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7"/>
          <p:cNvPicPr preferRelativeResize="0"/>
          <p:nvPr/>
        </p:nvPicPr>
        <p:blipFill rotWithShape="1">
          <a:blip r:embed="rId3">
            <a:alphaModFix/>
          </a:blip>
          <a:srcRect l="4030" b="3715"/>
          <a:stretch/>
        </p:blipFill>
        <p:spPr>
          <a:xfrm>
            <a:off x="7072325" y="3606950"/>
            <a:ext cx="1944276" cy="1159800"/>
          </a:xfrm>
          <a:prstGeom prst="rect">
            <a:avLst/>
          </a:prstGeom>
          <a:noFill/>
          <a:ln>
            <a:noFill/>
          </a:ln>
        </p:spPr>
      </p:pic>
      <p:sp>
        <p:nvSpPr>
          <p:cNvPr id="257" name="Google Shape;257;p7"/>
          <p:cNvSpPr txBox="1"/>
          <p:nvPr/>
        </p:nvSpPr>
        <p:spPr>
          <a:xfrm>
            <a:off x="9523575" y="1998725"/>
            <a:ext cx="25635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Open Sans"/>
                <a:ea typeface="Open Sans"/>
                <a:cs typeface="Open Sans"/>
                <a:sym typeface="Open Sans"/>
              </a:rPr>
              <a:t>Modèle Lambertien : </a:t>
            </a:r>
            <a:endParaRPr sz="1800" b="0" i="0" u="none" strike="noStrike" cap="none">
              <a:solidFill>
                <a:schemeClr val="dk1"/>
              </a:solidFill>
              <a:latin typeface="Open Sans"/>
              <a:ea typeface="Open Sans"/>
              <a:cs typeface="Open Sans"/>
              <a:sym typeface="Open Sans"/>
            </a:endParaRPr>
          </a:p>
        </p:txBody>
      </p:sp>
      <p:sp>
        <p:nvSpPr>
          <p:cNvPr id="258" name="Google Shape;258;p7"/>
          <p:cNvSpPr txBox="1"/>
          <p:nvPr/>
        </p:nvSpPr>
        <p:spPr>
          <a:xfrm>
            <a:off x="324450" y="3996063"/>
            <a:ext cx="23076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Open Sans"/>
                <a:ea typeface="Open Sans"/>
                <a:cs typeface="Open Sans"/>
                <a:sym typeface="Open Sans"/>
              </a:rPr>
              <a:t>Modèle de Phong : </a:t>
            </a:r>
            <a:endParaRPr sz="1800" b="0" i="0" u="none" strike="noStrike" cap="none">
              <a:solidFill>
                <a:schemeClr val="dk1"/>
              </a:solidFill>
              <a:latin typeface="Open Sans"/>
              <a:ea typeface="Open Sans"/>
              <a:cs typeface="Open Sans"/>
              <a:sym typeface="Open Sans"/>
            </a:endParaRPr>
          </a:p>
        </p:txBody>
      </p:sp>
      <p:pic>
        <p:nvPicPr>
          <p:cNvPr id="259" name="Google Shape;259;p7"/>
          <p:cNvPicPr preferRelativeResize="0"/>
          <p:nvPr/>
        </p:nvPicPr>
        <p:blipFill rotWithShape="1">
          <a:blip r:embed="rId4">
            <a:alphaModFix/>
          </a:blip>
          <a:srcRect/>
          <a:stretch/>
        </p:blipFill>
        <p:spPr>
          <a:xfrm>
            <a:off x="7264083" y="1156299"/>
            <a:ext cx="1479127" cy="1011851"/>
          </a:xfrm>
          <a:prstGeom prst="rect">
            <a:avLst/>
          </a:prstGeom>
          <a:noFill/>
          <a:ln>
            <a:noFill/>
          </a:ln>
        </p:spPr>
      </p:pic>
      <p:pic>
        <p:nvPicPr>
          <p:cNvPr id="260" name="Google Shape;260;p7"/>
          <p:cNvPicPr preferRelativeResize="0"/>
          <p:nvPr/>
        </p:nvPicPr>
        <p:blipFill rotWithShape="1">
          <a:blip r:embed="rId5">
            <a:alphaModFix/>
          </a:blip>
          <a:srcRect/>
          <a:stretch/>
        </p:blipFill>
        <p:spPr>
          <a:xfrm>
            <a:off x="2282813" y="1232489"/>
            <a:ext cx="3350651" cy="499025"/>
          </a:xfrm>
          <a:prstGeom prst="rect">
            <a:avLst/>
          </a:prstGeom>
          <a:noFill/>
          <a:ln>
            <a:noFill/>
          </a:ln>
        </p:spPr>
      </p:pic>
      <p:pic>
        <p:nvPicPr>
          <p:cNvPr id="261" name="Google Shape;261;p7"/>
          <p:cNvPicPr preferRelativeResize="0"/>
          <p:nvPr/>
        </p:nvPicPr>
        <p:blipFill rotWithShape="1">
          <a:blip r:embed="rId6">
            <a:alphaModFix/>
          </a:blip>
          <a:srcRect/>
          <a:stretch/>
        </p:blipFill>
        <p:spPr>
          <a:xfrm>
            <a:off x="9760900" y="2767991"/>
            <a:ext cx="1479126" cy="1159809"/>
          </a:xfrm>
          <a:prstGeom prst="rect">
            <a:avLst/>
          </a:prstGeom>
          <a:noFill/>
          <a:ln>
            <a:noFill/>
          </a:ln>
        </p:spPr>
      </p:pic>
      <p:pic>
        <p:nvPicPr>
          <p:cNvPr id="262" name="Google Shape;262;p7"/>
          <p:cNvPicPr preferRelativeResize="0"/>
          <p:nvPr/>
        </p:nvPicPr>
        <p:blipFill rotWithShape="1">
          <a:blip r:embed="rId7">
            <a:alphaModFix/>
          </a:blip>
          <a:srcRect/>
          <a:stretch/>
        </p:blipFill>
        <p:spPr>
          <a:xfrm>
            <a:off x="-6622525" y="1706946"/>
            <a:ext cx="6005625" cy="1729606"/>
          </a:xfrm>
          <a:prstGeom prst="rect">
            <a:avLst/>
          </a:prstGeom>
          <a:noFill/>
          <a:ln>
            <a:noFill/>
          </a:ln>
        </p:spPr>
      </p:pic>
      <p:pic>
        <p:nvPicPr>
          <p:cNvPr id="263" name="Google Shape;263;p7"/>
          <p:cNvPicPr preferRelativeResize="0"/>
          <p:nvPr/>
        </p:nvPicPr>
        <p:blipFill rotWithShape="1">
          <a:blip r:embed="rId8">
            <a:alphaModFix/>
          </a:blip>
          <a:srcRect l="26982"/>
          <a:stretch/>
        </p:blipFill>
        <p:spPr>
          <a:xfrm>
            <a:off x="3116022" y="3927800"/>
            <a:ext cx="3157905" cy="599725"/>
          </a:xfrm>
          <a:prstGeom prst="rect">
            <a:avLst/>
          </a:prstGeom>
          <a:noFill/>
          <a:ln>
            <a:noFill/>
          </a:ln>
        </p:spPr>
      </p:pic>
      <p:pic>
        <p:nvPicPr>
          <p:cNvPr id="264" name="Google Shape;264;p7"/>
          <p:cNvPicPr preferRelativeResize="0"/>
          <p:nvPr/>
        </p:nvPicPr>
        <p:blipFill rotWithShape="1">
          <a:blip r:embed="rId9">
            <a:alphaModFix/>
          </a:blip>
          <a:srcRect/>
          <a:stretch/>
        </p:blipFill>
        <p:spPr>
          <a:xfrm>
            <a:off x="12103225" y="1859650"/>
            <a:ext cx="2702274" cy="642825"/>
          </a:xfrm>
          <a:prstGeom prst="rect">
            <a:avLst/>
          </a:prstGeom>
          <a:noFill/>
          <a:ln>
            <a:noFill/>
          </a:ln>
        </p:spPr>
      </p:pic>
      <p:grpSp>
        <p:nvGrpSpPr>
          <p:cNvPr id="265" name="Google Shape;265;p7"/>
          <p:cNvGrpSpPr/>
          <p:nvPr/>
        </p:nvGrpSpPr>
        <p:grpSpPr>
          <a:xfrm>
            <a:off x="1257850" y="1647013"/>
            <a:ext cx="5678951" cy="1859400"/>
            <a:chOff x="-4586850" y="1599475"/>
            <a:chExt cx="5678951" cy="1859400"/>
          </a:xfrm>
        </p:grpSpPr>
        <p:grpSp>
          <p:nvGrpSpPr>
            <p:cNvPr id="266" name="Google Shape;266;p7"/>
            <p:cNvGrpSpPr/>
            <p:nvPr/>
          </p:nvGrpSpPr>
          <p:grpSpPr>
            <a:xfrm>
              <a:off x="-4586850" y="1599475"/>
              <a:ext cx="4308888" cy="1859400"/>
              <a:chOff x="-3977250" y="1599475"/>
              <a:chExt cx="4308888" cy="1859400"/>
            </a:xfrm>
          </p:grpSpPr>
          <p:grpSp>
            <p:nvGrpSpPr>
              <p:cNvPr id="267" name="Google Shape;267;p7"/>
              <p:cNvGrpSpPr/>
              <p:nvPr/>
            </p:nvGrpSpPr>
            <p:grpSpPr>
              <a:xfrm>
                <a:off x="-3977250" y="1599475"/>
                <a:ext cx="4308888" cy="1859400"/>
                <a:chOff x="-3977250" y="1599475"/>
                <a:chExt cx="4308888" cy="1859400"/>
              </a:xfrm>
            </p:grpSpPr>
            <p:grpSp>
              <p:nvGrpSpPr>
                <p:cNvPr id="268" name="Google Shape;268;p7"/>
                <p:cNvGrpSpPr/>
                <p:nvPr/>
              </p:nvGrpSpPr>
              <p:grpSpPr>
                <a:xfrm>
                  <a:off x="-3977250" y="1599475"/>
                  <a:ext cx="2919826" cy="1834025"/>
                  <a:chOff x="-1395825" y="2058325"/>
                  <a:chExt cx="2919826" cy="1834025"/>
                </a:xfrm>
              </p:grpSpPr>
              <p:pic>
                <p:nvPicPr>
                  <p:cNvPr id="269" name="Google Shape;269;p7"/>
                  <p:cNvPicPr preferRelativeResize="0"/>
                  <p:nvPr/>
                </p:nvPicPr>
                <p:blipFill rotWithShape="1">
                  <a:blip r:embed="rId7">
                    <a:alphaModFix/>
                  </a:blip>
                  <a:srcRect l="76757" b="21135"/>
                  <a:stretch/>
                </p:blipFill>
                <p:spPr>
                  <a:xfrm>
                    <a:off x="-1395825" y="2227275"/>
                    <a:ext cx="1395825" cy="1364075"/>
                  </a:xfrm>
                  <a:prstGeom prst="rect">
                    <a:avLst/>
                  </a:prstGeom>
                  <a:noFill/>
                  <a:ln>
                    <a:noFill/>
                  </a:ln>
                </p:spPr>
              </p:pic>
              <p:pic>
                <p:nvPicPr>
                  <p:cNvPr id="270" name="Google Shape;270;p7"/>
                  <p:cNvPicPr preferRelativeResize="0"/>
                  <p:nvPr/>
                </p:nvPicPr>
                <p:blipFill rotWithShape="1">
                  <a:blip r:embed="rId7">
                    <a:alphaModFix/>
                  </a:blip>
                  <a:srcRect l="73957" r="23513"/>
                  <a:stretch/>
                </p:blipFill>
                <p:spPr>
                  <a:xfrm>
                    <a:off x="-75650" y="2058325"/>
                    <a:ext cx="151849" cy="1729599"/>
                  </a:xfrm>
                  <a:prstGeom prst="rect">
                    <a:avLst/>
                  </a:prstGeom>
                  <a:noFill/>
                  <a:ln>
                    <a:noFill/>
                  </a:ln>
                </p:spPr>
              </p:pic>
              <p:grpSp>
                <p:nvGrpSpPr>
                  <p:cNvPr id="271" name="Google Shape;271;p7"/>
                  <p:cNvGrpSpPr/>
                  <p:nvPr/>
                </p:nvGrpSpPr>
                <p:grpSpPr>
                  <a:xfrm>
                    <a:off x="198800" y="2227275"/>
                    <a:ext cx="1325201" cy="1665075"/>
                    <a:chOff x="198800" y="2227275"/>
                    <a:chExt cx="1325201" cy="1665075"/>
                  </a:xfrm>
                </p:grpSpPr>
                <p:pic>
                  <p:nvPicPr>
                    <p:cNvPr id="272" name="Google Shape;272;p7"/>
                    <p:cNvPicPr preferRelativeResize="0"/>
                    <p:nvPr/>
                  </p:nvPicPr>
                  <p:blipFill rotWithShape="1">
                    <a:blip r:embed="rId7">
                      <a:alphaModFix/>
                    </a:blip>
                    <a:srcRect l="51203" r="26730" b="21135"/>
                    <a:stretch/>
                  </p:blipFill>
                  <p:spPr>
                    <a:xfrm>
                      <a:off x="198800" y="2227275"/>
                      <a:ext cx="1325201" cy="1364075"/>
                    </a:xfrm>
                    <a:prstGeom prst="rect">
                      <a:avLst/>
                    </a:prstGeom>
                    <a:noFill/>
                    <a:ln>
                      <a:noFill/>
                    </a:ln>
                  </p:spPr>
                </p:pic>
                <p:pic>
                  <p:nvPicPr>
                    <p:cNvPr id="273" name="Google Shape;273;p7"/>
                    <p:cNvPicPr preferRelativeResize="0"/>
                    <p:nvPr/>
                  </p:nvPicPr>
                  <p:blipFill rotWithShape="1">
                    <a:blip r:embed="rId7">
                      <a:alphaModFix/>
                    </a:blip>
                    <a:srcRect l="58786" t="78719" r="26501"/>
                    <a:stretch/>
                  </p:blipFill>
                  <p:spPr>
                    <a:xfrm>
                      <a:off x="477674" y="3524275"/>
                      <a:ext cx="883500" cy="368075"/>
                    </a:xfrm>
                    <a:prstGeom prst="rect">
                      <a:avLst/>
                    </a:prstGeom>
                    <a:noFill/>
                    <a:ln>
                      <a:noFill/>
                    </a:ln>
                  </p:spPr>
                </p:pic>
              </p:grpSp>
            </p:grpSp>
            <p:grpSp>
              <p:nvGrpSpPr>
                <p:cNvPr id="274" name="Google Shape;274;p7"/>
                <p:cNvGrpSpPr/>
                <p:nvPr/>
              </p:nvGrpSpPr>
              <p:grpSpPr>
                <a:xfrm>
                  <a:off x="-990537" y="1783513"/>
                  <a:ext cx="1322175" cy="1675362"/>
                  <a:chOff x="-990537" y="1783513"/>
                  <a:chExt cx="1322175" cy="1675362"/>
                </a:xfrm>
              </p:grpSpPr>
              <p:pic>
                <p:nvPicPr>
                  <p:cNvPr id="275" name="Google Shape;275;p7"/>
                  <p:cNvPicPr preferRelativeResize="0"/>
                  <p:nvPr/>
                </p:nvPicPr>
                <p:blipFill rotWithShape="1">
                  <a:blip r:embed="rId7">
                    <a:alphaModFix/>
                  </a:blip>
                  <a:srcRect r="77984" b="21277"/>
                  <a:stretch/>
                </p:blipFill>
                <p:spPr>
                  <a:xfrm>
                    <a:off x="-990537" y="1783513"/>
                    <a:ext cx="1322175" cy="1361525"/>
                  </a:xfrm>
                  <a:prstGeom prst="rect">
                    <a:avLst/>
                  </a:prstGeom>
                  <a:noFill/>
                  <a:ln>
                    <a:noFill/>
                  </a:ln>
                </p:spPr>
              </p:pic>
              <p:pic>
                <p:nvPicPr>
                  <p:cNvPr id="276" name="Google Shape;276;p7"/>
                  <p:cNvPicPr preferRelativeResize="0"/>
                  <p:nvPr/>
                </p:nvPicPr>
                <p:blipFill rotWithShape="1">
                  <a:blip r:embed="rId7">
                    <a:alphaModFix/>
                  </a:blip>
                  <a:srcRect l="9190" t="78719" r="79335"/>
                  <a:stretch/>
                </p:blipFill>
                <p:spPr>
                  <a:xfrm>
                    <a:off x="-656350" y="3090800"/>
                    <a:ext cx="689051" cy="368075"/>
                  </a:xfrm>
                  <a:prstGeom prst="rect">
                    <a:avLst/>
                  </a:prstGeom>
                  <a:noFill/>
                  <a:ln>
                    <a:noFill/>
                  </a:ln>
                </p:spPr>
              </p:pic>
            </p:grpSp>
          </p:grpSp>
          <p:pic>
            <p:nvPicPr>
              <p:cNvPr id="277" name="Google Shape;277;p7"/>
              <p:cNvPicPr preferRelativeResize="0"/>
              <p:nvPr/>
            </p:nvPicPr>
            <p:blipFill rotWithShape="1">
              <a:blip r:embed="rId7">
                <a:alphaModFix/>
              </a:blip>
              <a:srcRect l="49092" r="49174"/>
              <a:stretch/>
            </p:blipFill>
            <p:spPr>
              <a:xfrm>
                <a:off x="-1082800" y="1599475"/>
                <a:ext cx="104074" cy="1729599"/>
              </a:xfrm>
              <a:prstGeom prst="rect">
                <a:avLst/>
              </a:prstGeom>
              <a:noFill/>
              <a:ln>
                <a:noFill/>
              </a:ln>
            </p:spPr>
          </p:pic>
        </p:grpSp>
        <p:grpSp>
          <p:nvGrpSpPr>
            <p:cNvPr id="278" name="Google Shape;278;p7"/>
            <p:cNvGrpSpPr/>
            <p:nvPr/>
          </p:nvGrpSpPr>
          <p:grpSpPr>
            <a:xfrm>
              <a:off x="-302975" y="1599475"/>
              <a:ext cx="1395076" cy="1859400"/>
              <a:chOff x="-302975" y="1599475"/>
              <a:chExt cx="1395076" cy="1859400"/>
            </a:xfrm>
          </p:grpSpPr>
          <p:pic>
            <p:nvPicPr>
              <p:cNvPr id="279" name="Google Shape;279;p7"/>
              <p:cNvPicPr preferRelativeResize="0"/>
              <p:nvPr/>
            </p:nvPicPr>
            <p:blipFill rotWithShape="1">
              <a:blip r:embed="rId7">
                <a:alphaModFix/>
              </a:blip>
              <a:srcRect l="49092" r="49174"/>
              <a:stretch/>
            </p:blipFill>
            <p:spPr>
              <a:xfrm>
                <a:off x="-302975" y="1599475"/>
                <a:ext cx="104074" cy="1729599"/>
              </a:xfrm>
              <a:prstGeom prst="rect">
                <a:avLst/>
              </a:prstGeom>
              <a:noFill/>
              <a:ln>
                <a:noFill/>
              </a:ln>
            </p:spPr>
          </p:pic>
          <p:pic>
            <p:nvPicPr>
              <p:cNvPr id="280" name="Google Shape;280;p7"/>
              <p:cNvPicPr preferRelativeResize="0"/>
              <p:nvPr/>
            </p:nvPicPr>
            <p:blipFill rotWithShape="1">
              <a:blip r:embed="rId7">
                <a:alphaModFix/>
              </a:blip>
              <a:srcRect l="25815" r="52688" b="21277"/>
              <a:stretch/>
            </p:blipFill>
            <p:spPr>
              <a:xfrm>
                <a:off x="-198900" y="1783513"/>
                <a:ext cx="1291001" cy="1361525"/>
              </a:xfrm>
              <a:prstGeom prst="rect">
                <a:avLst/>
              </a:prstGeom>
              <a:noFill/>
              <a:ln>
                <a:noFill/>
              </a:ln>
            </p:spPr>
          </p:pic>
          <p:pic>
            <p:nvPicPr>
              <p:cNvPr id="281" name="Google Shape;281;p7"/>
              <p:cNvPicPr preferRelativeResize="0"/>
              <p:nvPr/>
            </p:nvPicPr>
            <p:blipFill rotWithShape="1">
              <a:blip r:embed="rId7">
                <a:alphaModFix/>
              </a:blip>
              <a:srcRect l="33144" t="78352" r="52803" b="366"/>
              <a:stretch/>
            </p:blipFill>
            <p:spPr>
              <a:xfrm>
                <a:off x="-13000" y="3090800"/>
                <a:ext cx="843851" cy="368075"/>
              </a:xfrm>
              <a:prstGeom prst="rect">
                <a:avLst/>
              </a:prstGeom>
              <a:noFill/>
              <a:ln>
                <a:noFill/>
              </a:ln>
            </p:spPr>
          </p:pic>
        </p:grpSp>
      </p:grpSp>
      <p:sp>
        <p:nvSpPr>
          <p:cNvPr id="282" name="Google Shape;282;p7"/>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7"/>
          <p:cNvSpPr txBox="1">
            <a:spLocks noGrp="1"/>
          </p:cNvSpPr>
          <p:nvPr>
            <p:ph type="title"/>
          </p:nvPr>
        </p:nvSpPr>
        <p:spPr>
          <a:xfrm>
            <a:off x="1199700" y="262400"/>
            <a:ext cx="7632600" cy="6429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4200"/>
              <a:buNone/>
            </a:pPr>
            <a:r>
              <a:rPr lang="fr" sz="3000" b="1">
                <a:solidFill>
                  <a:schemeClr val="lt1"/>
                </a:solidFill>
              </a:rPr>
              <a:t>Rappels : Modèle de réflectance</a:t>
            </a:r>
            <a:endParaRPr sz="3000" b="1">
              <a:solidFill>
                <a:schemeClr val="lt1"/>
              </a:solidFill>
            </a:endParaRPr>
          </a:p>
        </p:txBody>
      </p:sp>
      <p:sp>
        <p:nvSpPr>
          <p:cNvPr id="284" name="Google Shape;28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7</a:t>
            </a:fld>
            <a:endParaRPr/>
          </a:p>
        </p:txBody>
      </p:sp>
      <p:pic>
        <p:nvPicPr>
          <p:cNvPr id="285" name="Google Shape;285;p7"/>
          <p:cNvPicPr preferRelativeResize="0"/>
          <p:nvPr/>
        </p:nvPicPr>
        <p:blipFill rotWithShape="1">
          <a:blip r:embed="rId8">
            <a:alphaModFix/>
          </a:blip>
          <a:srcRect r="95474"/>
          <a:stretch/>
        </p:blipFill>
        <p:spPr>
          <a:xfrm>
            <a:off x="2797530" y="3927800"/>
            <a:ext cx="195701" cy="599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g2b5cf408a69_0_0"/>
          <p:cNvPicPr preferRelativeResize="0"/>
          <p:nvPr/>
        </p:nvPicPr>
        <p:blipFill rotWithShape="1">
          <a:blip r:embed="rId3">
            <a:alphaModFix/>
          </a:blip>
          <a:srcRect b="7740"/>
          <a:stretch/>
        </p:blipFill>
        <p:spPr>
          <a:xfrm>
            <a:off x="684925" y="3170638"/>
            <a:ext cx="7873899" cy="829850"/>
          </a:xfrm>
          <a:prstGeom prst="rect">
            <a:avLst/>
          </a:prstGeom>
          <a:noFill/>
          <a:ln>
            <a:noFill/>
          </a:ln>
        </p:spPr>
      </p:pic>
      <p:sp>
        <p:nvSpPr>
          <p:cNvPr id="291" name="Google Shape;291;g2b5cf408a69_0_0"/>
          <p:cNvSpPr/>
          <p:nvPr/>
        </p:nvSpPr>
        <p:spPr>
          <a:xfrm>
            <a:off x="4001625" y="3169063"/>
            <a:ext cx="303300" cy="309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 name="Google Shape;292;g2b5cf408a69_0_0"/>
          <p:cNvSpPr/>
          <p:nvPr/>
        </p:nvSpPr>
        <p:spPr>
          <a:xfrm>
            <a:off x="3740725" y="3509438"/>
            <a:ext cx="303300" cy="309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3" name="Google Shape;293;g2b5cf408a69_0_0"/>
          <p:cNvSpPr/>
          <p:nvPr/>
        </p:nvSpPr>
        <p:spPr>
          <a:xfrm>
            <a:off x="5459750" y="3200438"/>
            <a:ext cx="303300" cy="309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4" name="Google Shape;294;g2b5cf408a69_0_0"/>
          <p:cNvSpPr/>
          <p:nvPr/>
        </p:nvSpPr>
        <p:spPr>
          <a:xfrm>
            <a:off x="6251300" y="3509438"/>
            <a:ext cx="303300" cy="309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95" name="Google Shape;295;g2b5cf408a69_0_0"/>
          <p:cNvCxnSpPr/>
          <p:nvPr/>
        </p:nvCxnSpPr>
        <p:spPr>
          <a:xfrm>
            <a:off x="794387" y="4429449"/>
            <a:ext cx="1245300" cy="9900"/>
          </a:xfrm>
          <a:prstGeom prst="straightConnector1">
            <a:avLst/>
          </a:prstGeom>
          <a:noFill/>
          <a:ln w="28575" cap="flat" cmpd="sng">
            <a:solidFill>
              <a:srgbClr val="FF0000"/>
            </a:solidFill>
            <a:prstDash val="solid"/>
            <a:round/>
            <a:headEnd type="none" w="med" len="med"/>
            <a:tailEnd type="stealth" w="med" len="med"/>
          </a:ln>
        </p:spPr>
      </p:cxnSp>
      <p:sp>
        <p:nvSpPr>
          <p:cNvPr id="296" name="Google Shape;296;g2b5cf408a69_0_0"/>
          <p:cNvSpPr txBox="1"/>
          <p:nvPr/>
        </p:nvSpPr>
        <p:spPr>
          <a:xfrm>
            <a:off x="2230413" y="4030288"/>
            <a:ext cx="4660200" cy="8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dk1"/>
                </a:solidFill>
              </a:rPr>
              <a:t>σ définie la rugosité de la surface</a:t>
            </a:r>
            <a:endParaRPr sz="1800">
              <a:solidFill>
                <a:schemeClr val="dk1"/>
              </a:solidFill>
            </a:endParaRPr>
          </a:p>
          <a:p>
            <a:pPr marL="0" lvl="0" indent="0" algn="l" rtl="0">
              <a:spcBef>
                <a:spcPts val="0"/>
              </a:spcBef>
              <a:spcAft>
                <a:spcPts val="0"/>
              </a:spcAft>
              <a:buClr>
                <a:schemeClr val="dk1"/>
              </a:buClr>
              <a:buSzPts val="1100"/>
              <a:buFont typeface="Arial"/>
              <a:buNone/>
            </a:pPr>
            <a:r>
              <a:rPr lang="fr" sz="1800">
                <a:solidFill>
                  <a:schemeClr val="dk1"/>
                </a:solidFill>
              </a:rPr>
              <a:t>σ = 0 ⇔ Xon = 1 ⇔ Matériau lambertien</a:t>
            </a:r>
            <a:endParaRPr sz="1800">
              <a:solidFill>
                <a:schemeClr val="dk1"/>
              </a:solidFill>
            </a:endParaRPr>
          </a:p>
        </p:txBody>
      </p:sp>
      <p:cxnSp>
        <p:nvCxnSpPr>
          <p:cNvPr id="297" name="Google Shape;297;g2b5cf408a69_0_0"/>
          <p:cNvCxnSpPr/>
          <p:nvPr/>
        </p:nvCxnSpPr>
        <p:spPr>
          <a:xfrm flipH="1">
            <a:off x="2663600" y="1584700"/>
            <a:ext cx="2503500" cy="1112100"/>
          </a:xfrm>
          <a:prstGeom prst="bentConnector3">
            <a:avLst>
              <a:gd name="adj1" fmla="val 0"/>
            </a:avLst>
          </a:prstGeom>
          <a:noFill/>
          <a:ln w="28575" cap="flat" cmpd="sng">
            <a:solidFill>
              <a:schemeClr val="dk1"/>
            </a:solidFill>
            <a:prstDash val="solid"/>
            <a:round/>
            <a:headEnd type="none" w="med" len="med"/>
            <a:tailEnd type="none" w="med" len="med"/>
          </a:ln>
        </p:spPr>
      </p:cxnSp>
      <p:cxnSp>
        <p:nvCxnSpPr>
          <p:cNvPr id="298" name="Google Shape;298;g2b5cf408a69_0_0"/>
          <p:cNvCxnSpPr/>
          <p:nvPr/>
        </p:nvCxnSpPr>
        <p:spPr>
          <a:xfrm flipH="1">
            <a:off x="1963350" y="2697050"/>
            <a:ext cx="741000" cy="599100"/>
          </a:xfrm>
          <a:prstGeom prst="bentConnector3">
            <a:avLst>
              <a:gd name="adj1" fmla="val 100148"/>
            </a:avLst>
          </a:prstGeom>
          <a:noFill/>
          <a:ln w="28575" cap="flat" cmpd="sng">
            <a:solidFill>
              <a:schemeClr val="dk1"/>
            </a:solidFill>
            <a:prstDash val="solid"/>
            <a:round/>
            <a:headEnd type="none" w="med" len="med"/>
            <a:tailEnd type="stealth" w="med" len="med"/>
          </a:ln>
        </p:spPr>
      </p:cxnSp>
      <p:sp>
        <p:nvSpPr>
          <p:cNvPr id="299" name="Google Shape;299;g2b5cf408a69_0_0"/>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g2b5cf408a69_0_0"/>
          <p:cNvSpPr txBox="1">
            <a:spLocks noGrp="1"/>
          </p:cNvSpPr>
          <p:nvPr>
            <p:ph type="title"/>
          </p:nvPr>
        </p:nvSpPr>
        <p:spPr>
          <a:xfrm>
            <a:off x="1113700" y="302175"/>
            <a:ext cx="70854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3000" b="1">
                <a:solidFill>
                  <a:schemeClr val="lt1"/>
                </a:solidFill>
              </a:rPr>
              <a:t>Modèle d’Oren-Nayar</a:t>
            </a:r>
            <a:endParaRPr sz="3000" b="1">
              <a:solidFill>
                <a:schemeClr val="lt1"/>
              </a:solidFill>
            </a:endParaRPr>
          </a:p>
        </p:txBody>
      </p:sp>
      <p:sp>
        <p:nvSpPr>
          <p:cNvPr id="301" name="Google Shape;301;g2b5cf408a69_0_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fr"/>
              <a:t>8</a:t>
            </a:fld>
            <a:endParaRPr/>
          </a:p>
        </p:txBody>
      </p:sp>
      <p:pic>
        <p:nvPicPr>
          <p:cNvPr id="302" name="Google Shape;302;g2b5cf408a69_0_0"/>
          <p:cNvPicPr preferRelativeResize="0"/>
          <p:nvPr/>
        </p:nvPicPr>
        <p:blipFill>
          <a:blip r:embed="rId4">
            <a:alphaModFix/>
          </a:blip>
          <a:stretch>
            <a:fillRect/>
          </a:stretch>
        </p:blipFill>
        <p:spPr>
          <a:xfrm>
            <a:off x="5979200" y="1443388"/>
            <a:ext cx="2246974" cy="1727274"/>
          </a:xfrm>
          <a:prstGeom prst="rect">
            <a:avLst/>
          </a:prstGeom>
          <a:noFill/>
          <a:ln>
            <a:noFill/>
          </a:ln>
        </p:spPr>
      </p:pic>
      <p:pic>
        <p:nvPicPr>
          <p:cNvPr id="303" name="Google Shape;303;g2b5cf408a69_0_0"/>
          <p:cNvPicPr preferRelativeResize="0"/>
          <p:nvPr/>
        </p:nvPicPr>
        <p:blipFill rotWithShape="1">
          <a:blip r:embed="rId5">
            <a:alphaModFix/>
          </a:blip>
          <a:srcRect b="22408"/>
          <a:stretch/>
        </p:blipFill>
        <p:spPr>
          <a:xfrm>
            <a:off x="714500" y="1085375"/>
            <a:ext cx="7218926" cy="393600"/>
          </a:xfrm>
          <a:prstGeom prst="rect">
            <a:avLst/>
          </a:prstGeom>
          <a:noFill/>
          <a:ln>
            <a:noFill/>
          </a:ln>
        </p:spPr>
      </p:pic>
      <p:cxnSp>
        <p:nvCxnSpPr>
          <p:cNvPr id="304" name="Google Shape;304;g2b5cf408a69_0_0"/>
          <p:cNvCxnSpPr/>
          <p:nvPr/>
        </p:nvCxnSpPr>
        <p:spPr>
          <a:xfrm flipH="1">
            <a:off x="1795400" y="1527425"/>
            <a:ext cx="1697100" cy="664200"/>
          </a:xfrm>
          <a:prstGeom prst="bentConnector3">
            <a:avLst>
              <a:gd name="adj1" fmla="val -505"/>
            </a:avLst>
          </a:prstGeom>
          <a:noFill/>
          <a:ln w="28575" cap="flat" cmpd="sng">
            <a:solidFill>
              <a:schemeClr val="dk1"/>
            </a:solidFill>
            <a:prstDash val="solid"/>
            <a:round/>
            <a:headEnd type="none" w="med" len="med"/>
            <a:tailEnd type="stealth" w="med" len="med"/>
          </a:ln>
        </p:spPr>
      </p:cxnSp>
      <p:sp>
        <p:nvSpPr>
          <p:cNvPr id="305" name="Google Shape;305;g2b5cf408a69_0_0"/>
          <p:cNvSpPr txBox="1"/>
          <p:nvPr/>
        </p:nvSpPr>
        <p:spPr>
          <a:xfrm>
            <a:off x="105200" y="1919275"/>
            <a:ext cx="17463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dk1"/>
                </a:solidFill>
                <a:latin typeface="Open Sans"/>
                <a:ea typeface="Open Sans"/>
                <a:cs typeface="Open Sans"/>
                <a:sym typeface="Open Sans"/>
              </a:rPr>
              <a:t>Ombre propre</a:t>
            </a:r>
            <a:endParaRPr sz="18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g2b5cf408a69_0_144"/>
          <p:cNvPicPr preferRelativeResize="0"/>
          <p:nvPr/>
        </p:nvPicPr>
        <p:blipFill rotWithShape="1">
          <a:blip r:embed="rId3">
            <a:alphaModFix/>
          </a:blip>
          <a:srcRect/>
          <a:stretch/>
        </p:blipFill>
        <p:spPr>
          <a:xfrm>
            <a:off x="1726513" y="3276298"/>
            <a:ext cx="3436950" cy="1343000"/>
          </a:xfrm>
          <a:prstGeom prst="rect">
            <a:avLst/>
          </a:prstGeom>
          <a:noFill/>
          <a:ln>
            <a:noFill/>
          </a:ln>
        </p:spPr>
      </p:pic>
      <p:pic>
        <p:nvPicPr>
          <p:cNvPr id="311" name="Google Shape;311;g2b5cf408a69_0_144"/>
          <p:cNvPicPr preferRelativeResize="0"/>
          <p:nvPr/>
        </p:nvPicPr>
        <p:blipFill rotWithShape="1">
          <a:blip r:embed="rId4">
            <a:alphaModFix/>
          </a:blip>
          <a:srcRect/>
          <a:stretch/>
        </p:blipFill>
        <p:spPr>
          <a:xfrm>
            <a:off x="552938" y="2469761"/>
            <a:ext cx="8210550" cy="609600"/>
          </a:xfrm>
          <a:prstGeom prst="rect">
            <a:avLst/>
          </a:prstGeom>
          <a:noFill/>
          <a:ln>
            <a:noFill/>
          </a:ln>
        </p:spPr>
      </p:pic>
      <p:sp>
        <p:nvSpPr>
          <p:cNvPr id="312" name="Google Shape;312;g2b5cf408a69_0_144"/>
          <p:cNvSpPr txBox="1"/>
          <p:nvPr/>
        </p:nvSpPr>
        <p:spPr>
          <a:xfrm>
            <a:off x="5266888" y="3627823"/>
            <a:ext cx="4478700" cy="46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chemeClr val="dk1"/>
                </a:solidFill>
                <a:latin typeface="Arial"/>
                <a:ea typeface="Arial"/>
                <a:cs typeface="Arial"/>
                <a:sym typeface="Arial"/>
              </a:rPr>
              <a:t>S+ </a:t>
            </a:r>
            <a:r>
              <a:rPr lang="fr" sz="1800">
                <a:solidFill>
                  <a:schemeClr val="dk1"/>
                </a:solidFill>
              </a:rPr>
              <a:t>:</a:t>
            </a:r>
            <a:r>
              <a:rPr lang="fr" sz="1800" b="0" i="0" u="none" strike="noStrike" cap="none">
                <a:solidFill>
                  <a:schemeClr val="dk1"/>
                </a:solidFill>
                <a:latin typeface="Arial"/>
                <a:ea typeface="Arial"/>
                <a:cs typeface="Arial"/>
                <a:sym typeface="Arial"/>
              </a:rPr>
              <a:t> pseudo Inverse de S</a:t>
            </a:r>
            <a:endParaRPr sz="1800" b="0" i="0" u="none" strike="noStrike" cap="none">
              <a:solidFill>
                <a:schemeClr val="dk1"/>
              </a:solidFill>
              <a:latin typeface="Arial"/>
              <a:ea typeface="Arial"/>
              <a:cs typeface="Arial"/>
              <a:sym typeface="Arial"/>
            </a:endParaRPr>
          </a:p>
        </p:txBody>
      </p:sp>
      <p:sp>
        <p:nvSpPr>
          <p:cNvPr id="313" name="Google Shape;313;g2b5cf408a69_0_144"/>
          <p:cNvSpPr/>
          <p:nvPr/>
        </p:nvSpPr>
        <p:spPr>
          <a:xfrm>
            <a:off x="653013" y="297000"/>
            <a:ext cx="7937700" cy="588900"/>
          </a:xfrm>
          <a:prstGeom prst="roundRect">
            <a:avLst>
              <a:gd name="adj" fmla="val 50000"/>
            </a:avLst>
          </a:prstGeom>
          <a:solidFill>
            <a:srgbClr val="9FC5E8"/>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g2b5cf408a69_0_144"/>
          <p:cNvSpPr txBox="1">
            <a:spLocks noGrp="1"/>
          </p:cNvSpPr>
          <p:nvPr>
            <p:ph type="title"/>
          </p:nvPr>
        </p:nvSpPr>
        <p:spPr>
          <a:xfrm>
            <a:off x="1113700" y="302175"/>
            <a:ext cx="7085400" cy="609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fr" sz="3000" b="1">
                <a:solidFill>
                  <a:schemeClr val="lt1"/>
                </a:solidFill>
              </a:rPr>
              <a:t>Estimation de l’albédo</a:t>
            </a:r>
            <a:endParaRPr sz="3000" b="1">
              <a:solidFill>
                <a:schemeClr val="lt1"/>
              </a:solidFill>
            </a:endParaRPr>
          </a:p>
        </p:txBody>
      </p:sp>
      <p:sp>
        <p:nvSpPr>
          <p:cNvPr id="315" name="Google Shape;315;g2b5cf408a69_0_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fr"/>
              <a:t>9</a:t>
            </a:fld>
            <a:endParaRPr/>
          </a:p>
        </p:txBody>
      </p:sp>
      <p:pic>
        <p:nvPicPr>
          <p:cNvPr id="316" name="Google Shape;316;g2b5cf408a69_0_144"/>
          <p:cNvPicPr preferRelativeResize="0"/>
          <p:nvPr/>
        </p:nvPicPr>
        <p:blipFill rotWithShape="1">
          <a:blip r:embed="rId5">
            <a:alphaModFix/>
          </a:blip>
          <a:srcRect/>
          <a:stretch/>
        </p:blipFill>
        <p:spPr>
          <a:xfrm>
            <a:off x="691504" y="1058553"/>
            <a:ext cx="7025495" cy="463200"/>
          </a:xfrm>
          <a:prstGeom prst="rect">
            <a:avLst/>
          </a:prstGeom>
          <a:noFill/>
          <a:ln>
            <a:noFill/>
          </a:ln>
        </p:spPr>
      </p:pic>
      <p:pic>
        <p:nvPicPr>
          <p:cNvPr id="317" name="Google Shape;317;g2b5cf408a69_0_144"/>
          <p:cNvPicPr preferRelativeResize="0"/>
          <p:nvPr/>
        </p:nvPicPr>
        <p:blipFill>
          <a:blip r:embed="rId6">
            <a:alphaModFix/>
          </a:blip>
          <a:stretch>
            <a:fillRect/>
          </a:stretch>
        </p:blipFill>
        <p:spPr>
          <a:xfrm>
            <a:off x="2352812" y="1820637"/>
            <a:ext cx="3259851" cy="350225"/>
          </a:xfrm>
          <a:prstGeom prst="rect">
            <a:avLst/>
          </a:prstGeom>
          <a:noFill/>
          <a:ln>
            <a:noFill/>
          </a:ln>
        </p:spPr>
      </p:pic>
      <p:cxnSp>
        <p:nvCxnSpPr>
          <p:cNvPr id="318" name="Google Shape;318;g2b5cf408a69_0_144"/>
          <p:cNvCxnSpPr/>
          <p:nvPr/>
        </p:nvCxnSpPr>
        <p:spPr>
          <a:xfrm>
            <a:off x="1074050" y="1521748"/>
            <a:ext cx="5400" cy="1058400"/>
          </a:xfrm>
          <a:prstGeom prst="straightConnector1">
            <a:avLst/>
          </a:prstGeom>
          <a:noFill/>
          <a:ln w="19050" cap="flat" cmpd="sng">
            <a:solidFill>
              <a:schemeClr val="dk1"/>
            </a:solidFill>
            <a:prstDash val="solid"/>
            <a:round/>
            <a:headEnd type="none" w="med" len="med"/>
            <a:tailEnd type="stealth" w="sm" len="sm"/>
          </a:ln>
        </p:spPr>
      </p:cxn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1363</Words>
  <Application>Microsoft Office PowerPoint</Application>
  <PresentationFormat>Affichage à l'écran (16:9)</PresentationFormat>
  <Paragraphs>195</Paragraphs>
  <Slides>34</Slides>
  <Notes>32</Notes>
  <HiddenSlides>1</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34</vt:i4>
      </vt:variant>
    </vt:vector>
  </HeadingPairs>
  <TitlesOfParts>
    <vt:vector size="40" baseType="lpstr">
      <vt:lpstr>Open Sans</vt:lpstr>
      <vt:lpstr>Lato Light</vt:lpstr>
      <vt:lpstr>Economica</vt:lpstr>
      <vt:lpstr>Arial</vt:lpstr>
      <vt:lpstr>Fira Sans Extra Condensed</vt:lpstr>
      <vt:lpstr>Luxe</vt:lpstr>
      <vt:lpstr>Présentation PowerPoint</vt:lpstr>
      <vt:lpstr>Présentation PowerPoint</vt:lpstr>
      <vt:lpstr>Sommaire</vt:lpstr>
      <vt:lpstr>I - Notre problème</vt:lpstr>
      <vt:lpstr>I - La RTI, Reflectance Transformation Imaging</vt:lpstr>
      <vt:lpstr>Présentation PowerPoint</vt:lpstr>
      <vt:lpstr>Rappels : Modèle de réflectance</vt:lpstr>
      <vt:lpstr>Modèle d’Oren-Nayar</vt:lpstr>
      <vt:lpstr>Estimation de l’albédo</vt:lpstr>
      <vt:lpstr>Estimation du relief et de l’albédo</vt:lpstr>
      <vt:lpstr>Estimation de la rugosité σ</vt:lpstr>
      <vt:lpstr>Jeu de données</vt:lpstr>
      <vt:lpstr>Résultats avec Oren-Nayar</vt:lpstr>
      <vt:lpstr>Résultats avec Oren-Nayar</vt:lpstr>
      <vt:lpstr>Résultats avec Oren-Nayar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Résultats pour k-means avec les vecteurs d'éclairage</vt:lpstr>
      <vt:lpstr>Présentation PowerPoint</vt:lpstr>
      <vt:lpstr>Résultats classification avec les HSH avec K-Means :</vt:lpstr>
      <vt:lpstr>Résultats classification avec les HSH avec SVM :</vt:lpstr>
      <vt:lpstr>Résultats avancés pour une classification avec les HSH :</vt:lpstr>
      <vt:lpstr>Résultats avancés pour une classification avec les HSH :</vt:lpstr>
      <vt:lpstr>Présentation PowerPoint</vt:lpstr>
      <vt:lpstr>Présentation PowerPoint</vt:lpstr>
      <vt:lpstr>Merci pour votre écoute</vt:lpstr>
      <vt:lpstr>Bibliographie</vt:lpstr>
      <vt:lpstr>SVM - Support Vector Machine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Héloïse LAFARGUE</cp:lastModifiedBy>
  <cp:revision>3</cp:revision>
  <dcterms:modified xsi:type="dcterms:W3CDTF">2024-02-02T13:35:25Z</dcterms:modified>
</cp:coreProperties>
</file>